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2" r:id="rId3"/>
  </p:sldMasterIdLst>
  <p:notesMasterIdLst>
    <p:notesMasterId r:id="rId19"/>
  </p:notesMasterIdLst>
  <p:sldIdLst>
    <p:sldId id="256" r:id="rId4"/>
    <p:sldId id="257" r:id="rId5"/>
    <p:sldId id="261" r:id="rId6"/>
    <p:sldId id="280" r:id="rId7"/>
    <p:sldId id="269" r:id="rId8"/>
    <p:sldId id="272" r:id="rId9"/>
    <p:sldId id="288" r:id="rId10"/>
    <p:sldId id="286" r:id="rId11"/>
    <p:sldId id="276" r:id="rId12"/>
    <p:sldId id="275" r:id="rId13"/>
    <p:sldId id="285" r:id="rId14"/>
    <p:sldId id="289" r:id="rId15"/>
    <p:sldId id="290" r:id="rId16"/>
    <p:sldId id="292" r:id="rId17"/>
    <p:sldId id="273" r:id="rId1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3022" autoAdjust="0"/>
  </p:normalViewPr>
  <p:slideViewPr>
    <p:cSldViewPr snapToGrid="0">
      <p:cViewPr varScale="1">
        <p:scale>
          <a:sx n="84" d="100"/>
          <a:sy n="84" d="100"/>
        </p:scale>
        <p:origin x="163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285CF4B-3B7D-4610-80B3-9CA9C53E55AA}" type="datetimeFigureOut">
              <a:rPr lang="en-GB" smtClean="0"/>
              <a:t>15/09/2026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FA60012-4CF3-462B-9F49-A9F24AB2CFFF}" type="slidenum">
              <a:rPr lang="en-GB" smtClean="0"/>
              <a:t>‹#›</a:t>
            </a:fld>
            <a:endParaRPr lang="en-GB"/>
          </a:p>
        </p:txBody>
      </p:sp>
    </p:spTree>
    <p:extLst>
      <p:ext uri="{BB962C8B-B14F-4D97-AF65-F5344CB8AC3E}">
        <p14:creationId xmlns:p14="http://schemas.microsoft.com/office/powerpoint/2010/main" val="3749882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A60012-4CF3-462B-9F49-A9F24AB2CFFF}" type="slidenum">
              <a:rPr lang="en-GB" smtClean="0"/>
              <a:t>1</a:t>
            </a:fld>
            <a:endParaRPr lang="en-GB"/>
          </a:p>
        </p:txBody>
      </p:sp>
    </p:spTree>
    <p:extLst>
      <p:ext uri="{BB962C8B-B14F-4D97-AF65-F5344CB8AC3E}">
        <p14:creationId xmlns:p14="http://schemas.microsoft.com/office/powerpoint/2010/main" val="34753439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Jess </a:t>
            </a:r>
            <a:endParaRPr lang="en-GB" dirty="0"/>
          </a:p>
        </p:txBody>
      </p:sp>
      <p:sp>
        <p:nvSpPr>
          <p:cNvPr id="4" name="Slide Number Placeholder 3"/>
          <p:cNvSpPr>
            <a:spLocks noGrp="1"/>
          </p:cNvSpPr>
          <p:nvPr>
            <p:ph type="sldNum" sz="quarter" idx="10"/>
          </p:nvPr>
        </p:nvSpPr>
        <p:spPr/>
        <p:txBody>
          <a:bodyPr/>
          <a:lstStyle/>
          <a:p>
            <a:fld id="{3FA60012-4CF3-462B-9F49-A9F24AB2CFFF}" type="slidenum">
              <a:rPr lang="en-GB" smtClean="0"/>
              <a:t>2</a:t>
            </a:fld>
            <a:endParaRPr lang="en-GB"/>
          </a:p>
        </p:txBody>
      </p:sp>
    </p:spTree>
    <p:extLst>
      <p:ext uri="{BB962C8B-B14F-4D97-AF65-F5344CB8AC3E}">
        <p14:creationId xmlns:p14="http://schemas.microsoft.com/office/powerpoint/2010/main" val="37751435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Ella </a:t>
            </a:r>
            <a:endParaRPr lang="en-GB" dirty="0"/>
          </a:p>
        </p:txBody>
      </p:sp>
      <p:sp>
        <p:nvSpPr>
          <p:cNvPr id="4" name="Slide Number Placeholder 3"/>
          <p:cNvSpPr>
            <a:spLocks noGrp="1"/>
          </p:cNvSpPr>
          <p:nvPr>
            <p:ph type="sldNum" sz="quarter" idx="10"/>
          </p:nvPr>
        </p:nvSpPr>
        <p:spPr/>
        <p:txBody>
          <a:bodyPr/>
          <a:lstStyle/>
          <a:p>
            <a:fld id="{3FA60012-4CF3-462B-9F49-A9F24AB2CFFF}" type="slidenum">
              <a:rPr lang="en-GB" smtClean="0"/>
              <a:t>3</a:t>
            </a:fld>
            <a:endParaRPr lang="en-GB"/>
          </a:p>
        </p:txBody>
      </p:sp>
    </p:spTree>
    <p:extLst>
      <p:ext uri="{BB962C8B-B14F-4D97-AF65-F5344CB8AC3E}">
        <p14:creationId xmlns:p14="http://schemas.microsoft.com/office/powerpoint/2010/main" val="35760478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Ella</a:t>
            </a:r>
            <a:endParaRPr lang="en-GB" dirty="0"/>
          </a:p>
        </p:txBody>
      </p:sp>
      <p:sp>
        <p:nvSpPr>
          <p:cNvPr id="4" name="Slide Number Placeholder 3"/>
          <p:cNvSpPr>
            <a:spLocks noGrp="1"/>
          </p:cNvSpPr>
          <p:nvPr>
            <p:ph type="sldNum" sz="quarter" idx="10"/>
          </p:nvPr>
        </p:nvSpPr>
        <p:spPr/>
        <p:txBody>
          <a:bodyPr/>
          <a:lstStyle/>
          <a:p>
            <a:fld id="{3FA60012-4CF3-462B-9F49-A9F24AB2CFFF}" type="slidenum">
              <a:rPr lang="en-GB" smtClean="0"/>
              <a:t>4</a:t>
            </a:fld>
            <a:endParaRPr lang="en-GB"/>
          </a:p>
        </p:txBody>
      </p:sp>
    </p:spTree>
    <p:extLst>
      <p:ext uri="{BB962C8B-B14F-4D97-AF65-F5344CB8AC3E}">
        <p14:creationId xmlns:p14="http://schemas.microsoft.com/office/powerpoint/2010/main" val="3100655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Ella </a:t>
            </a:r>
            <a:endParaRPr lang="en-GB" dirty="0"/>
          </a:p>
        </p:txBody>
      </p:sp>
      <p:sp>
        <p:nvSpPr>
          <p:cNvPr id="4" name="Slide Number Placeholder 3"/>
          <p:cNvSpPr>
            <a:spLocks noGrp="1"/>
          </p:cNvSpPr>
          <p:nvPr>
            <p:ph type="sldNum" sz="quarter" idx="10"/>
          </p:nvPr>
        </p:nvSpPr>
        <p:spPr/>
        <p:txBody>
          <a:bodyPr/>
          <a:lstStyle/>
          <a:p>
            <a:fld id="{3FA60012-4CF3-462B-9F49-A9F24AB2CFFF}" type="slidenum">
              <a:rPr lang="en-GB" smtClean="0"/>
              <a:t>5</a:t>
            </a:fld>
            <a:endParaRPr lang="en-GB"/>
          </a:p>
        </p:txBody>
      </p:sp>
    </p:spTree>
    <p:extLst>
      <p:ext uri="{BB962C8B-B14F-4D97-AF65-F5344CB8AC3E}">
        <p14:creationId xmlns:p14="http://schemas.microsoft.com/office/powerpoint/2010/main" val="18390751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Jess </a:t>
            </a:r>
            <a:endParaRPr lang="en-GB" dirty="0"/>
          </a:p>
        </p:txBody>
      </p:sp>
      <p:sp>
        <p:nvSpPr>
          <p:cNvPr id="4" name="Slide Number Placeholder 3"/>
          <p:cNvSpPr>
            <a:spLocks noGrp="1"/>
          </p:cNvSpPr>
          <p:nvPr>
            <p:ph type="sldNum" sz="quarter" idx="10"/>
          </p:nvPr>
        </p:nvSpPr>
        <p:spPr/>
        <p:txBody>
          <a:bodyPr/>
          <a:lstStyle/>
          <a:p>
            <a:fld id="{3FA60012-4CF3-462B-9F49-A9F24AB2CFFF}" type="slidenum">
              <a:rPr lang="en-GB" smtClean="0"/>
              <a:t>6</a:t>
            </a:fld>
            <a:endParaRPr lang="en-GB"/>
          </a:p>
        </p:txBody>
      </p:sp>
    </p:spTree>
    <p:extLst>
      <p:ext uri="{BB962C8B-B14F-4D97-AF65-F5344CB8AC3E}">
        <p14:creationId xmlns:p14="http://schemas.microsoft.com/office/powerpoint/2010/main" val="25113667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Ella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We</a:t>
            </a:r>
            <a:r>
              <a:rPr lang="en-GB" sz="1200" kern="1200" baseline="0" dirty="0" smtClean="0">
                <a:solidFill>
                  <a:schemeClr val="tx1"/>
                </a:solidFill>
                <a:effectLst/>
                <a:latin typeface="+mn-lt"/>
                <a:ea typeface="+mn-ea"/>
                <a:cs typeface="+mn-cs"/>
              </a:rPr>
              <a:t> </a:t>
            </a:r>
            <a:r>
              <a:rPr lang="en-GB" sz="1200" kern="1200" baseline="0" dirty="0">
                <a:solidFill>
                  <a:schemeClr val="tx1"/>
                </a:solidFill>
                <a:effectLst/>
                <a:latin typeface="+mn-lt"/>
                <a:ea typeface="+mn-ea"/>
                <a:cs typeface="+mn-cs"/>
              </a:rPr>
              <a:t>read for many different purposes…</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EYFS and KS1, pupils are very much focused on learning to read. As they move higher up the school and into secondary education and beyond they will be reading to learn. So it is vitally important that we support our youngest pupils to quickly learn to read.  We want every child to love reading and to do this we must make sure that it is a pleasurable experience and that they can read with accuracy and fluency so they can access as many opportunities as possible. </a:t>
            </a:r>
          </a:p>
          <a:p>
            <a:endParaRPr lang="en-GB" dirty="0"/>
          </a:p>
          <a:p>
            <a:r>
              <a:rPr lang="en-GB" sz="1200" kern="1200" dirty="0">
                <a:solidFill>
                  <a:schemeClr val="tx1"/>
                </a:solidFill>
                <a:effectLst/>
                <a:latin typeface="+mn-lt"/>
                <a:ea typeface="+mn-ea"/>
                <a:cs typeface="+mn-cs"/>
              </a:rPr>
              <a:t>Over the past 50 years schools have taught children to read using lots of different approaches. But, thanks to research we know that systematic synthetic phonics is the best way to teach children to read. We know this might be different to how you were taught to read so we hope this session supports your understanding of what phonics is, how phonics is taught at GV and how you can best support your child with reading at home. </a:t>
            </a:r>
          </a:p>
          <a:p>
            <a:r>
              <a:rPr lang="en-GB" sz="1200" kern="1200" dirty="0">
                <a:solidFill>
                  <a:schemeClr val="tx1"/>
                </a:solidFill>
                <a:effectLst/>
                <a:latin typeface="+mn-lt"/>
                <a:ea typeface="+mn-ea"/>
                <a:cs typeface="+mn-cs"/>
              </a:rPr>
              <a:t>As you know, GV have adopted the Department for Education validated scheme, Unlocking Letters and Sounds. All children in the school will use Unlocking Letters and Sounds to teach their phonics and early reading. All staff have had training with this scheme so they are experts at using it.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9B1EC7-7EDE-4E0E-B99C-BE8095939C3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49947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Ella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We </a:t>
            </a:r>
            <a:r>
              <a:rPr lang="en-GB" sz="1200" kern="1200" dirty="0">
                <a:solidFill>
                  <a:schemeClr val="tx1"/>
                </a:solidFill>
                <a:effectLst/>
                <a:latin typeface="+mn-lt"/>
                <a:ea typeface="+mn-ea"/>
                <a:cs typeface="+mn-cs"/>
              </a:rPr>
              <a:t>have purchased some brand new Unlocking Letters and Sounds Home Reading Records as these contain specific guidance about the ULS programme &amp; useful resource links so that you know how to best support at home. On page 68 of the reading record, you’ll find a QR code which will take you to a video of a phonics lesson in action. Here, you’ll be able to see what a phonics lesson looks like. Your children are taught phonics daily until part-way through Y2. By watching the lesson video, you’ll be able to see the strategies</a:t>
            </a:r>
            <a:r>
              <a:rPr lang="en-GB" sz="1200" kern="1200" baseline="0" dirty="0">
                <a:solidFill>
                  <a:schemeClr val="tx1"/>
                </a:solidFill>
                <a:effectLst/>
                <a:latin typeface="+mn-lt"/>
                <a:ea typeface="+mn-ea"/>
                <a:cs typeface="+mn-cs"/>
              </a:rPr>
              <a:t> used to support decoding and reading, and encoding and spelling everyday.</a:t>
            </a:r>
            <a:r>
              <a:rPr lang="en-GB" sz="1200" kern="1200" dirty="0">
                <a:solidFill>
                  <a:schemeClr val="tx1"/>
                </a:solidFill>
                <a:effectLst/>
                <a:latin typeface="+mn-lt"/>
                <a:ea typeface="+mn-ea"/>
                <a:cs typeface="+mn-cs"/>
              </a:rPr>
              <a:t> There are also QR codes which will link you to videos of the phase 2 and phase 3 sounds being pronounced whilst the corresponding actions are acted out. On page 70, you’ll find a glossary with the key phonics vocabulary and their definitions.</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9B1EC7-7EDE-4E0E-B99C-BE8095939C3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92270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Ella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A </a:t>
            </a:r>
            <a:r>
              <a:rPr lang="en-GB" sz="1200" kern="1200" dirty="0">
                <a:solidFill>
                  <a:schemeClr val="tx1"/>
                </a:solidFill>
                <a:effectLst/>
                <a:latin typeface="+mn-lt"/>
                <a:ea typeface="+mn-ea"/>
                <a:cs typeface="+mn-cs"/>
              </a:rPr>
              <a:t>common exception word is a word which we can’t sound out using phonics, these are common words in the English language that we must learn to read by sight. Your child will have been taught phase 2, 3 and 4 CEWs throughout Reception and there are opportunities within phonics lessons to revisit these. In Y1, pupils will learn the phase 5 CEWs. When teaching CEWs, we show the children the word and tell them what it says, we then ask them to spot the phonics clue/s and the tricky part/s. So that you know which CEWs are gaps for your child, teachers will be ticking or highlighting CEWs that your child is secure in in their new reading record. You’ll then know that the gaps are the CEWs not highlighted/ticked. </a:t>
            </a:r>
          </a:p>
          <a:p>
            <a:pPr marL="0" indent="0">
              <a:buFont typeface="Arial" panose="020B0604020202020204" pitchFamily="34" charset="0"/>
              <a:buNone/>
            </a:pPr>
            <a:endParaRPr lang="en-GB"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9B1EC7-7EDE-4E0E-B99C-BE8095939C3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17751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Jess</a:t>
            </a:r>
          </a:p>
          <a:p>
            <a:r>
              <a:rPr lang="en-GB" sz="1200" kern="1200" dirty="0" smtClean="0">
                <a:solidFill>
                  <a:schemeClr val="tx1"/>
                </a:solidFill>
                <a:effectLst/>
                <a:latin typeface="+mn-lt"/>
                <a:ea typeface="+mn-ea"/>
                <a:cs typeface="+mn-cs"/>
              </a:rPr>
              <a:t>Reading </a:t>
            </a:r>
            <a:r>
              <a:rPr lang="en-GB" sz="1200" kern="1200" dirty="0">
                <a:solidFill>
                  <a:schemeClr val="tx1"/>
                </a:solidFill>
                <a:effectLst/>
                <a:latin typeface="+mn-lt"/>
                <a:ea typeface="+mn-ea"/>
                <a:cs typeface="+mn-cs"/>
              </a:rPr>
              <a:t>at home is essential as it gives children the opportunity to practice their decoding and blending skills. </a:t>
            </a:r>
          </a:p>
          <a:p>
            <a:r>
              <a:rPr lang="en-GB" sz="1200" kern="1200" dirty="0">
                <a:solidFill>
                  <a:schemeClr val="tx1"/>
                </a:solidFill>
                <a:effectLst/>
                <a:latin typeface="+mn-lt"/>
                <a:ea typeface="+mn-ea"/>
                <a:cs typeface="+mn-cs"/>
              </a:rPr>
              <a:t>We know everyone is busy and children often don’t want to read out of schools. Our top tips are: </a:t>
            </a:r>
          </a:p>
          <a:p>
            <a:pPr lvl="0"/>
            <a:r>
              <a:rPr lang="en-GB" sz="1200" kern="1200" dirty="0">
                <a:solidFill>
                  <a:schemeClr val="tx1"/>
                </a:solidFill>
                <a:effectLst/>
                <a:latin typeface="+mn-lt"/>
                <a:ea typeface="+mn-ea"/>
                <a:cs typeface="+mn-cs"/>
              </a:rPr>
              <a:t>5 – 10 minutes every day is often more effective than longer times</a:t>
            </a:r>
          </a:p>
          <a:p>
            <a:pPr lvl="0"/>
            <a:r>
              <a:rPr lang="en-GB" sz="1200" kern="1200" dirty="0">
                <a:solidFill>
                  <a:schemeClr val="tx1"/>
                </a:solidFill>
                <a:effectLst/>
                <a:latin typeface="+mn-lt"/>
                <a:ea typeface="+mn-ea"/>
                <a:cs typeface="+mn-cs"/>
              </a:rPr>
              <a:t>Find a time that works for you. Reading at bed time sounds lovely but with a tired child it can often be tricky!</a:t>
            </a:r>
          </a:p>
          <a:p>
            <a:pPr lvl="0"/>
            <a:r>
              <a:rPr lang="en-GB" sz="1200" kern="1200" dirty="0">
                <a:solidFill>
                  <a:schemeClr val="tx1"/>
                </a:solidFill>
                <a:effectLst/>
                <a:latin typeface="+mn-lt"/>
                <a:ea typeface="+mn-ea"/>
                <a:cs typeface="+mn-cs"/>
              </a:rPr>
              <a:t>Celebrate what your child can do and </a:t>
            </a:r>
          </a:p>
          <a:p>
            <a:pPr lvl="0"/>
            <a:r>
              <a:rPr lang="en-GB" sz="1200" kern="1200" dirty="0">
                <a:solidFill>
                  <a:schemeClr val="tx1"/>
                </a:solidFill>
                <a:effectLst/>
                <a:latin typeface="+mn-lt"/>
                <a:ea typeface="+mn-ea"/>
                <a:cs typeface="+mn-cs"/>
              </a:rPr>
              <a:t>Encourage your child to point at the graphemes as they read – this helps them to track the words and know their place</a:t>
            </a:r>
          </a:p>
          <a:p>
            <a:pPr lvl="0"/>
            <a:r>
              <a:rPr lang="en-GB" sz="1200" kern="1200" dirty="0">
                <a:solidFill>
                  <a:schemeClr val="tx1"/>
                </a:solidFill>
                <a:effectLst/>
                <a:latin typeface="+mn-lt"/>
                <a:ea typeface="+mn-ea"/>
                <a:cs typeface="+mn-cs"/>
              </a:rPr>
              <a:t>Encourage them to say all the sounds in the words and then blend them together – you can show them how to do this. </a:t>
            </a:r>
          </a:p>
          <a:p>
            <a:pPr lvl="0"/>
            <a:r>
              <a:rPr lang="en-GB" sz="1200" kern="1200" dirty="0">
                <a:solidFill>
                  <a:schemeClr val="tx1"/>
                </a:solidFill>
                <a:effectLst/>
                <a:latin typeface="+mn-lt"/>
                <a:ea typeface="+mn-ea"/>
                <a:cs typeface="+mn-cs"/>
              </a:rPr>
              <a:t>Be patient and give them time to work it out before stepping in before stepping in If they can’t read a word model how to do it and then ask them to do it. </a:t>
            </a:r>
          </a:p>
          <a:p>
            <a:pPr lvl="0"/>
            <a:r>
              <a:rPr lang="en-GB" sz="1200" kern="1200" dirty="0">
                <a:solidFill>
                  <a:schemeClr val="tx1"/>
                </a:solidFill>
                <a:effectLst/>
                <a:latin typeface="+mn-lt"/>
                <a:ea typeface="+mn-ea"/>
                <a:cs typeface="+mn-cs"/>
              </a:rPr>
              <a:t>Let them read common exception words by sight. </a:t>
            </a:r>
          </a:p>
          <a:p>
            <a:r>
              <a:rPr lang="en-GB" sz="1200" kern="1200" dirty="0">
                <a:solidFill>
                  <a:schemeClr val="tx1"/>
                </a:solidFill>
                <a:effectLst/>
                <a:latin typeface="+mn-lt"/>
                <a:ea typeface="+mn-ea"/>
                <a:cs typeface="+mn-cs"/>
              </a:rPr>
              <a:t>One of the most important ways to increase children’s accuracy, fluency and understanding of the book they are reading is to re-read the same books several times.  This is why your child will be allocated one matched text per week. On page 3 in your child’s new reading record, you’ll find a QR code which links you to a video modelling what multiple reads might look like. The film explains the value of re- reading the same book: https://www.youtube.com/watch?v=Hhu3xeNq3Kg&amp;t=200s – class teachers will be checking reading records on your child’s guided reading day and will be awarding a house point if 3 or more reads are noted.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Whilst learning to decode and reading fully decodable books to develop accuracy, automaticity and fluency is important, there is so much more to reading! We know that decodable books are not the most exciting to read and alone, won’t give our early readers all the skills they need to develop a love of reading. </a:t>
            </a:r>
          </a:p>
          <a:p>
            <a:r>
              <a:rPr lang="en-GB" sz="1200" kern="1200" dirty="0">
                <a:solidFill>
                  <a:schemeClr val="tx1"/>
                </a:solidFill>
                <a:effectLst/>
                <a:latin typeface="+mn-lt"/>
                <a:ea typeface="+mn-ea"/>
                <a:cs typeface="+mn-cs"/>
              </a:rPr>
              <a:t>It is therefore important that you continue to read to your child and share a wide range of books with them – these should be books that children cannot decode themselves.  Reading books to children is a precious and lovely thing to do – we are sure you and your child already have favourite books that you share together! By modelling reading and show how much you love reading you will be setting a fantastic example to your child.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When you read to your child you will want to: </a:t>
            </a:r>
          </a:p>
          <a:p>
            <a:pPr lvl="0"/>
            <a:r>
              <a:rPr lang="en-GB" sz="1200" kern="1200" dirty="0">
                <a:solidFill>
                  <a:schemeClr val="tx1"/>
                </a:solidFill>
                <a:effectLst/>
                <a:latin typeface="+mn-lt"/>
                <a:ea typeface="+mn-ea"/>
                <a:cs typeface="+mn-cs"/>
              </a:rPr>
              <a:t>Model how to read a book</a:t>
            </a:r>
          </a:p>
          <a:p>
            <a:pPr lvl="0"/>
            <a:r>
              <a:rPr lang="en-GB" sz="1200" kern="1200" dirty="0">
                <a:solidFill>
                  <a:schemeClr val="tx1"/>
                </a:solidFill>
                <a:effectLst/>
                <a:latin typeface="+mn-lt"/>
                <a:ea typeface="+mn-ea"/>
                <a:cs typeface="+mn-cs"/>
              </a:rPr>
              <a:t>Ask questions about what has happened to support your child’s comprehension  or understanding of the text </a:t>
            </a:r>
          </a:p>
          <a:p>
            <a:pPr lvl="0"/>
            <a:r>
              <a:rPr lang="en-GB" sz="1200" kern="1200" dirty="0">
                <a:solidFill>
                  <a:schemeClr val="tx1"/>
                </a:solidFill>
                <a:effectLst/>
                <a:latin typeface="+mn-lt"/>
                <a:ea typeface="+mn-ea"/>
                <a:cs typeface="+mn-cs"/>
              </a:rPr>
              <a:t>Ask questions about characters’  feelings</a:t>
            </a:r>
          </a:p>
          <a:p>
            <a:pPr lvl="0"/>
            <a:r>
              <a:rPr lang="en-GB" sz="1200" kern="1200" dirty="0">
                <a:solidFill>
                  <a:schemeClr val="tx1"/>
                </a:solidFill>
                <a:effectLst/>
                <a:latin typeface="+mn-lt"/>
                <a:ea typeface="+mn-ea"/>
                <a:cs typeface="+mn-cs"/>
              </a:rPr>
              <a:t>Discuss the meaning of words and vocabulary </a:t>
            </a:r>
          </a:p>
          <a:p>
            <a:pPr lvl="0"/>
            <a:r>
              <a:rPr lang="en-GB" sz="1200" kern="1200" dirty="0">
                <a:solidFill>
                  <a:schemeClr val="tx1"/>
                </a:solidFill>
                <a:effectLst/>
                <a:latin typeface="+mn-lt"/>
                <a:ea typeface="+mn-ea"/>
                <a:cs typeface="+mn-cs"/>
              </a:rPr>
              <a:t>Ask children to predict what they think will happen next </a:t>
            </a:r>
          </a:p>
          <a:p>
            <a:pPr lvl="0"/>
            <a:r>
              <a:rPr lang="en-GB" sz="1200" kern="1200" dirty="0">
                <a:solidFill>
                  <a:schemeClr val="tx1"/>
                </a:solidFill>
                <a:effectLst/>
                <a:latin typeface="+mn-lt"/>
                <a:ea typeface="+mn-ea"/>
                <a:cs typeface="+mn-cs"/>
              </a:rPr>
              <a:t>Make connections with things your child has experienced or other books or films they have seen – this informal book chat is vital for fostering children’s intrinsic motivation to read. </a:t>
            </a:r>
          </a:p>
          <a:p>
            <a:r>
              <a:rPr lang="en-GB" sz="1200" kern="1200" dirty="0">
                <a:solidFill>
                  <a:schemeClr val="tx1"/>
                </a:solidFill>
                <a:effectLst/>
                <a:latin typeface="+mn-lt"/>
                <a:ea typeface="+mn-ea"/>
                <a:cs typeface="+mn-cs"/>
              </a:rPr>
              <a:t>Most importantly – show that you love reading!  By modelling this you will support your child to develop their love of reading.</a:t>
            </a:r>
          </a:p>
          <a:p>
            <a:endParaRPr lang="en-GB" sz="1200" kern="1200" dirty="0">
              <a:solidFill>
                <a:schemeClr val="tx1"/>
              </a:solidFill>
              <a:effectLst/>
              <a:latin typeface="+mn-lt"/>
              <a:ea typeface="+mn-ea"/>
              <a:cs typeface="+mn-cs"/>
            </a:endParaRPr>
          </a:p>
          <a:p>
            <a:pPr marL="0" indent="0">
              <a:buFont typeface="Arial" panose="020B0604020202020204" pitchFamily="34" charset="0"/>
              <a:buNone/>
            </a:pPr>
            <a:endParaRPr lang="en-GB"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9B1EC7-7EDE-4E0E-B99C-BE8095939C3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24201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smtClean="0">
                <a:solidFill>
                  <a:schemeClr val="tx1"/>
                </a:solidFill>
                <a:effectLst/>
                <a:latin typeface="+mn-lt"/>
                <a:ea typeface="+mn-ea"/>
                <a:cs typeface="+mn-cs"/>
              </a:rPr>
              <a:t>Jess</a:t>
            </a:r>
            <a:endParaRPr lang="en-GB" sz="1200" kern="1200" dirty="0">
              <a:solidFill>
                <a:schemeClr val="tx1"/>
              </a:solidFill>
              <a:effectLst/>
              <a:latin typeface="+mn-lt"/>
              <a:ea typeface="+mn-ea"/>
              <a:cs typeface="+mn-cs"/>
            </a:endParaRPr>
          </a:p>
          <a:p>
            <a:r>
              <a:rPr lang="en-GB" baseline="0" dirty="0"/>
              <a:t>We are aiming for your children to be reading like the example of this fluent reader. This child is using intonation and expression and a child can only learn this through reading and practising the same book which is why we ask for repeated reading of their books or through hearing it when we read stories to them. So please do go to town when you are reading their bedtime stories or the library books we are sending home.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9B1EC7-7EDE-4E0E-B99C-BE8095939C3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4389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Jess</a:t>
            </a:r>
            <a:r>
              <a:rPr lang="en-GB" sz="1200" kern="1200" baseline="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a:t>
            </a:r>
            <a:r>
              <a:rPr lang="en-GB" sz="1200" kern="1200" dirty="0">
                <a:solidFill>
                  <a:schemeClr val="tx1"/>
                </a:solidFill>
                <a:effectLst/>
                <a:latin typeface="+mn-lt"/>
                <a:ea typeface="+mn-ea"/>
                <a:cs typeface="+mn-cs"/>
              </a:rPr>
              <a:t>phonics screening check is a quick and easy check of your child’s phonics knowledge.  It helps the school confirm whether your child has made the expected progress.</a:t>
            </a:r>
          </a:p>
          <a:p>
            <a:r>
              <a:rPr lang="en-GB" sz="1200" kern="1200" dirty="0">
                <a:solidFill>
                  <a:schemeClr val="tx1"/>
                </a:solidFill>
                <a:effectLst/>
                <a:latin typeface="+mn-lt"/>
                <a:ea typeface="+mn-ea"/>
                <a:cs typeface="+mn-cs"/>
              </a:rPr>
              <a:t>The national phonics screening check was introduced in 2012 to all Year 1 pupils in the country. It is a short, statutory assessment to ensure that children are making sufficient progress in the phonics skills to read words and are on track to become fluent readers who can enjoy reading for pleasure and for learning. The check will take place during the week beginning the 9</a:t>
            </a:r>
            <a:r>
              <a:rPr lang="en-GB" sz="1200" kern="1200" baseline="30000" dirty="0">
                <a:solidFill>
                  <a:schemeClr val="tx1"/>
                </a:solidFill>
                <a:effectLst/>
                <a:latin typeface="+mn-lt"/>
                <a:ea typeface="+mn-ea"/>
                <a:cs typeface="+mn-cs"/>
              </a:rPr>
              <a:t>th</a:t>
            </a:r>
            <a:r>
              <a:rPr lang="en-GB" sz="1200" kern="1200" dirty="0">
                <a:solidFill>
                  <a:schemeClr val="tx1"/>
                </a:solidFill>
                <a:effectLst/>
                <a:latin typeface="+mn-lt"/>
                <a:ea typeface="+mn-ea"/>
                <a:cs typeface="+mn-cs"/>
              </a:rPr>
              <a:t> June. Please</a:t>
            </a:r>
            <a:r>
              <a:rPr lang="en-GB" sz="1200" kern="1200" baseline="0" dirty="0">
                <a:solidFill>
                  <a:schemeClr val="tx1"/>
                </a:solidFill>
                <a:effectLst/>
                <a:latin typeface="+mn-lt"/>
                <a:ea typeface="+mn-ea"/>
                <a:cs typeface="+mn-cs"/>
              </a:rPr>
              <a:t> no holidays during this week or if you know that your child is going to be off, please do let us know so that we can plan for this.</a:t>
            </a:r>
            <a:endParaRPr lang="en-GB" sz="1200" kern="1200" dirty="0">
              <a:solidFill>
                <a:schemeClr val="tx1"/>
              </a:solidFill>
              <a:effectLst/>
              <a:latin typeface="+mn-lt"/>
              <a:ea typeface="+mn-ea"/>
              <a:cs typeface="+mn-cs"/>
            </a:endParaRPr>
          </a:p>
          <a:p>
            <a:endParaRPr lang="en-GB"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9B1EC7-7EDE-4E0E-B99C-BE8095939C3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46990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Jess</a:t>
            </a:r>
          </a:p>
          <a:p>
            <a:r>
              <a:rPr lang="en-GB" sz="1200" kern="1200" dirty="0" smtClean="0">
                <a:solidFill>
                  <a:schemeClr val="tx1"/>
                </a:solidFill>
                <a:effectLst/>
                <a:latin typeface="+mn-lt"/>
                <a:ea typeface="+mn-ea"/>
                <a:cs typeface="+mn-cs"/>
              </a:rPr>
              <a:t>Your </a:t>
            </a:r>
            <a:r>
              <a:rPr lang="en-GB" sz="1200" kern="1200" dirty="0">
                <a:solidFill>
                  <a:schemeClr val="tx1"/>
                </a:solidFill>
                <a:effectLst/>
                <a:latin typeface="+mn-lt"/>
                <a:ea typeface="+mn-ea"/>
                <a:cs typeface="+mn-cs"/>
              </a:rPr>
              <a:t>child will</a:t>
            </a:r>
            <a:r>
              <a:rPr lang="en-GB" sz="1200" kern="1200" baseline="0" dirty="0">
                <a:solidFill>
                  <a:schemeClr val="tx1"/>
                </a:solidFill>
                <a:effectLst/>
                <a:latin typeface="+mn-lt"/>
                <a:ea typeface="+mn-ea"/>
                <a:cs typeface="+mn-cs"/>
              </a:rPr>
              <a:t> sit</a:t>
            </a:r>
            <a:r>
              <a:rPr lang="en-GB" sz="1200" kern="1200" dirty="0">
                <a:solidFill>
                  <a:schemeClr val="tx1"/>
                </a:solidFill>
                <a:effectLst/>
                <a:latin typeface="+mn-lt"/>
                <a:ea typeface="+mn-ea"/>
                <a:cs typeface="+mn-cs"/>
              </a:rPr>
              <a:t> with a familiar school adult and is asked to read 40 words out loud. If your child is struggling, the teacher will stop. The check is designed not to be stressful.</a:t>
            </a:r>
          </a:p>
          <a:p>
            <a:r>
              <a:rPr lang="en-GB" sz="1200" kern="1200" dirty="0">
                <a:solidFill>
                  <a:schemeClr val="tx1"/>
                </a:solidFill>
                <a:effectLst/>
                <a:latin typeface="+mn-lt"/>
                <a:ea typeface="+mn-ea"/>
                <a:cs typeface="+mn-cs"/>
              </a:rPr>
              <a:t>The check consists of a list of 40 words, half of these are real words and half are nonsense words.  The nonsense words will be shown to your child with a picture of an alien. Your child will have had a practise check during the year so they know what to expect.</a:t>
            </a:r>
          </a:p>
          <a:p>
            <a:endParaRPr lang="en-GB"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9B1EC7-7EDE-4E0E-B99C-BE8095939C3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0845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Jess</a:t>
            </a:r>
          </a:p>
          <a:p>
            <a:r>
              <a:rPr lang="en-GB" sz="1200" kern="1200" dirty="0" smtClean="0">
                <a:solidFill>
                  <a:schemeClr val="tx1"/>
                </a:solidFill>
                <a:effectLst/>
                <a:latin typeface="+mn-lt"/>
                <a:ea typeface="+mn-ea"/>
                <a:cs typeface="+mn-cs"/>
              </a:rPr>
              <a:t>All </a:t>
            </a:r>
            <a:r>
              <a:rPr lang="en-GB" sz="1200" kern="1200" dirty="0">
                <a:solidFill>
                  <a:schemeClr val="tx1"/>
                </a:solidFill>
                <a:effectLst/>
                <a:latin typeface="+mn-lt"/>
                <a:ea typeface="+mn-ea"/>
                <a:cs typeface="+mn-cs"/>
              </a:rPr>
              <a:t>children are different and, at different points in their learning, will find things more difficult or challenging. Staff at our school have all had training to identify what children are finding difficult and to help them overcome this.  We know it is very tempting to compare your child to others – especially with reading and what books they are on </a:t>
            </a:r>
            <a:r>
              <a:rPr lang="en-GB" sz="1200" kern="1200" dirty="0" err="1">
                <a:solidFill>
                  <a:schemeClr val="tx1"/>
                </a:solidFill>
                <a:effectLst/>
                <a:latin typeface="+mn-lt"/>
                <a:ea typeface="+mn-ea"/>
                <a:cs typeface="+mn-cs"/>
              </a:rPr>
              <a:t>etc</a:t>
            </a:r>
            <a:r>
              <a:rPr lang="en-GB" sz="1200" kern="1200" dirty="0">
                <a:solidFill>
                  <a:schemeClr val="tx1"/>
                </a:solidFill>
                <a:effectLst/>
                <a:latin typeface="+mn-lt"/>
                <a:ea typeface="+mn-ea"/>
                <a:cs typeface="+mn-cs"/>
              </a:rPr>
              <a:t> but we would suggest you speak to teachers if you have any concerns.  If we have any concerns we will discuss them with you.</a:t>
            </a:r>
          </a:p>
          <a:p>
            <a:r>
              <a:rPr lang="en-GB" sz="1200" kern="1200" dirty="0">
                <a:solidFill>
                  <a:schemeClr val="tx1"/>
                </a:solidFill>
                <a:effectLst/>
                <a:latin typeface="+mn-lt"/>
                <a:ea typeface="+mn-ea"/>
                <a:cs typeface="+mn-cs"/>
              </a:rPr>
              <a:t>Teachers and TAs will assess your child regularly to check their learning. We quickly identify any child who might be at risk of falling behind and will support them with extra phonics- usually by giving them ‘interventions’ to support the specific skill they are struggling with – some children may struggle to identify the GPC, others might not be able to blend yet. </a:t>
            </a:r>
          </a:p>
          <a:p>
            <a:r>
              <a:rPr lang="en-GB" sz="1200" kern="1200" dirty="0">
                <a:solidFill>
                  <a:schemeClr val="tx1"/>
                </a:solidFill>
                <a:effectLst/>
                <a:latin typeface="+mn-lt"/>
                <a:ea typeface="+mn-ea"/>
                <a:cs typeface="+mn-cs"/>
              </a:rPr>
              <a:t>If a child has SEND we may need to make adaptions to their phonics e.g. additional time to practice, more visuals. Again we will discuss these with you but research has shown that phonics is the most effective way of teaching children with SEND to read.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If your child is receiving additional practice to secure their phonics and CEW knowledge in school, we will communicate this with you via a letter updating you on their progress. This letter will let you know the focus GPC &amp; CEWs your child is currently working on. One quick win way that you can support with this is by writing this GPC on a piece of paper and sticking it up on a door for your child to use as a password whenever they walk through the door. Look out for these in your child’s book bag! Your child’s class teacher will</a:t>
            </a:r>
            <a:r>
              <a:rPr lang="en-GB" sz="1200" kern="1200" baseline="0" dirty="0">
                <a:solidFill>
                  <a:schemeClr val="tx1"/>
                </a:solidFill>
                <a:effectLst/>
                <a:latin typeface="+mn-lt"/>
                <a:ea typeface="+mn-ea"/>
                <a:cs typeface="+mn-cs"/>
              </a:rPr>
              <a:t> tell you more about this at parents’ evening. </a:t>
            </a:r>
            <a:endParaRPr lang="en-GB" sz="1200" kern="1200" dirty="0">
              <a:solidFill>
                <a:schemeClr val="tx1"/>
              </a:solidFill>
              <a:effectLst/>
              <a:latin typeface="+mn-lt"/>
              <a:ea typeface="+mn-ea"/>
              <a:cs typeface="+mn-cs"/>
            </a:endParaRPr>
          </a:p>
          <a:p>
            <a:endParaRPr lang="en-GB"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9B1EC7-7EDE-4E0E-B99C-BE8095939C3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09219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Ella</a:t>
            </a:r>
          </a:p>
          <a:p>
            <a:endParaRPr lang="en-GB" dirty="0" smtClean="0"/>
          </a:p>
          <a:p>
            <a:r>
              <a:rPr lang="en-GB" dirty="0" smtClean="0"/>
              <a:t>-</a:t>
            </a:r>
            <a:r>
              <a:rPr lang="en-GB" baseline="0" dirty="0" smtClean="0"/>
              <a:t> Give phonic sheets out </a:t>
            </a:r>
            <a:endParaRPr lang="en-GB" dirty="0"/>
          </a:p>
        </p:txBody>
      </p:sp>
      <p:sp>
        <p:nvSpPr>
          <p:cNvPr id="4" name="Slide Number Placeholder 3"/>
          <p:cNvSpPr>
            <a:spLocks noGrp="1"/>
          </p:cNvSpPr>
          <p:nvPr>
            <p:ph type="sldNum" sz="quarter" idx="10"/>
          </p:nvPr>
        </p:nvSpPr>
        <p:spPr/>
        <p:txBody>
          <a:bodyPr/>
          <a:lstStyle/>
          <a:p>
            <a:fld id="{3FA60012-4CF3-462B-9F49-A9F24AB2CFFF}" type="slidenum">
              <a:rPr lang="en-GB" smtClean="0"/>
              <a:t>15</a:t>
            </a:fld>
            <a:endParaRPr lang="en-GB"/>
          </a:p>
        </p:txBody>
      </p:sp>
    </p:spTree>
    <p:extLst>
      <p:ext uri="{BB962C8B-B14F-4D97-AF65-F5344CB8AC3E}">
        <p14:creationId xmlns:p14="http://schemas.microsoft.com/office/powerpoint/2010/main" val="2485749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9D22AC29-19A2-47E1-ADD1-8A7B81EF7903}" type="datetimeFigureOut">
              <a:rPr lang="en-GB" smtClean="0"/>
              <a:t>15/09/2026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85830865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D22AC29-19A2-47E1-ADD1-8A7B81EF7903}" type="datetimeFigureOut">
              <a:rPr lang="en-GB" smtClean="0"/>
              <a:t>15/09/2026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892391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9D22AC29-19A2-47E1-ADD1-8A7B81EF7903}" type="datetimeFigureOut">
              <a:rPr lang="en-GB" smtClean="0"/>
              <a:t>15/09/2026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2972467596"/>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9D22AC29-19A2-47E1-ADD1-8A7B81EF7903}" type="datetimeFigureOut">
              <a:rPr lang="en-GB" smtClean="0"/>
              <a:t>15/09/2026</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12782991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9D22AC29-19A2-47E1-ADD1-8A7B81EF7903}" type="datetimeFigureOut">
              <a:rPr lang="en-GB" smtClean="0"/>
              <a:t>15/09/2026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FBF21A-E02C-46EA-AAA8-D5D54F98174F}"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4361431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D22AC29-19A2-47E1-ADD1-8A7B81EF7903}" type="datetimeFigureOut">
              <a:rPr lang="en-GB" smtClean="0"/>
              <a:t>15/09/2026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520056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22AC29-19A2-47E1-ADD1-8A7B81EF7903}" type="datetimeFigureOut">
              <a:rPr lang="en-GB" smtClean="0"/>
              <a:t>15/09/2026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3397969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9D22AC29-19A2-47E1-ADD1-8A7B81EF7903}" type="datetimeFigureOut">
              <a:rPr lang="en-GB" smtClean="0"/>
              <a:t>15/09/2026</a:t>
            </a:fld>
            <a:endParaRPr lang="en-GB"/>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1" name="Slide Number Placeholder 10"/>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538362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9D22AC29-19A2-47E1-ADD1-8A7B81EF7903}" type="datetimeFigureOut">
              <a:rPr lang="en-GB" smtClean="0"/>
              <a:t>15/09/2026</a:t>
            </a:fld>
            <a:endParaRPr lang="en-GB"/>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0" name="Slide Number Placeholder 9"/>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329060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22AC29-19A2-47E1-ADD1-8A7B81EF7903}"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2378280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22AC29-19A2-47E1-ADD1-8A7B81EF7903}"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14429628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4B519-7703-2F4C-A298-3BA5FB3ABF25}"/>
              </a:ext>
            </a:extLst>
          </p:cNvPr>
          <p:cNvSpPr>
            <a:spLocks noGrp="1"/>
          </p:cNvSpPr>
          <p:nvPr>
            <p:ph type="ctrTitle"/>
          </p:nvPr>
        </p:nvSpPr>
        <p:spPr>
          <a:xfrm>
            <a:off x="1524000" y="3493971"/>
            <a:ext cx="9144000" cy="1279308"/>
          </a:xfrm>
        </p:spPr>
        <p:txBody>
          <a:bodyPr anchor="b"/>
          <a:lstStyle>
            <a:lvl1pPr algn="l">
              <a:defRPr sz="6000" b="1">
                <a:solidFill>
                  <a:schemeClr val="bg1"/>
                </a:solidFill>
              </a:defRPr>
            </a:lvl1pPr>
          </a:lstStyle>
          <a:p>
            <a:r>
              <a:rPr lang="en-GB"/>
              <a:t>Click to edit Master title style</a:t>
            </a:r>
          </a:p>
        </p:txBody>
      </p:sp>
      <p:sp>
        <p:nvSpPr>
          <p:cNvPr id="3" name="Subtitle 2">
            <a:extLst>
              <a:ext uri="{FF2B5EF4-FFF2-40B4-BE49-F238E27FC236}">
                <a16:creationId xmlns:a16="http://schemas.microsoft.com/office/drawing/2014/main" id="{65BE2704-3796-8E49-B5B8-B793E61A94DF}"/>
              </a:ext>
            </a:extLst>
          </p:cNvPr>
          <p:cNvSpPr>
            <a:spLocks noGrp="1"/>
          </p:cNvSpPr>
          <p:nvPr>
            <p:ph type="subTitle" idx="1"/>
          </p:nvPr>
        </p:nvSpPr>
        <p:spPr>
          <a:xfrm>
            <a:off x="1524000" y="4865355"/>
            <a:ext cx="9144000" cy="784675"/>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937900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0" y="2319688"/>
            <a:ext cx="5948363" cy="4042611"/>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4616544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xt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4899307" y="1202524"/>
            <a:ext cx="5948364"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4899526" y="2319688"/>
            <a:ext cx="5948363"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40339833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ext Slid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1"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7">
            <a:extLst>
              <a:ext uri="{FF2B5EF4-FFF2-40B4-BE49-F238E27FC236}">
                <a16:creationId xmlns:a16="http://schemas.microsoft.com/office/drawing/2014/main" id="{5B9BF074-DB08-664F-B631-BC607BFA5E5F}"/>
              </a:ext>
            </a:extLst>
          </p:cNvPr>
          <p:cNvSpPr>
            <a:spLocks noGrp="1"/>
          </p:cNvSpPr>
          <p:nvPr>
            <p:ph type="body" sz="quarter" idx="11"/>
          </p:nvPr>
        </p:nvSpPr>
        <p:spPr>
          <a:xfrm>
            <a:off x="6323533"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8181680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xt and 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276699" y="2743201"/>
            <a:ext cx="3898232" cy="291645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130060" y="1183907"/>
            <a:ext cx="5189091" cy="5082592"/>
          </a:xfrm>
          <a:prstGeom prst="rect">
            <a:avLst/>
          </a:prstGeom>
        </p:spPr>
        <p:txBody>
          <a:bodyPr/>
          <a:lstStyle/>
          <a:p>
            <a:endParaRPr lang="en-GB"/>
          </a:p>
        </p:txBody>
      </p:sp>
    </p:spTree>
    <p:extLst>
      <p:ext uri="{BB962C8B-B14F-4D97-AF65-F5344CB8AC3E}">
        <p14:creationId xmlns:p14="http://schemas.microsoft.com/office/powerpoint/2010/main" val="28981525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 and Pictur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779427" y="1202524"/>
            <a:ext cx="6140919"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79647" y="2319688"/>
            <a:ext cx="6140918"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AD0C776C-423F-A140-BA54-A1738FF96092}"/>
              </a:ext>
            </a:extLst>
          </p:cNvPr>
          <p:cNvSpPr>
            <a:spLocks noGrp="1"/>
          </p:cNvSpPr>
          <p:nvPr>
            <p:ph type="pic" sz="quarter" idx="11"/>
          </p:nvPr>
        </p:nvSpPr>
        <p:spPr>
          <a:xfrm>
            <a:off x="8210550" y="2868613"/>
            <a:ext cx="3494088" cy="3330575"/>
          </a:xfrm>
          <a:prstGeom prst="roundRect">
            <a:avLst/>
          </a:prstGeom>
        </p:spPr>
        <p:txBody>
          <a:bodyPr/>
          <a:lstStyle/>
          <a:p>
            <a:endParaRPr lang="en-GB"/>
          </a:p>
        </p:txBody>
      </p:sp>
    </p:spTree>
    <p:extLst>
      <p:ext uri="{BB962C8B-B14F-4D97-AF65-F5344CB8AC3E}">
        <p14:creationId xmlns:p14="http://schemas.microsoft.com/office/powerpoint/2010/main" val="11107106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380318" y="2492943"/>
            <a:ext cx="2604541" cy="2656573"/>
          </a:xfrm>
          <a:prstGeom prst="rect">
            <a:avLst/>
          </a:prstGeom>
        </p:spPr>
        <p:txBody>
          <a:bodyPr/>
          <a:lstStyle/>
          <a:p>
            <a:endParaRPr lang="en-GB"/>
          </a:p>
        </p:txBody>
      </p:sp>
      <p:sp>
        <p:nvSpPr>
          <p:cNvPr id="5" name="Picture Placeholder 3">
            <a:extLst>
              <a:ext uri="{FF2B5EF4-FFF2-40B4-BE49-F238E27FC236}">
                <a16:creationId xmlns:a16="http://schemas.microsoft.com/office/drawing/2014/main" id="{03D95C8F-F4B9-3945-B554-88681BB1373B}"/>
              </a:ext>
            </a:extLst>
          </p:cNvPr>
          <p:cNvSpPr>
            <a:spLocks noGrp="1"/>
          </p:cNvSpPr>
          <p:nvPr>
            <p:ph type="pic" sz="quarter" idx="12"/>
          </p:nvPr>
        </p:nvSpPr>
        <p:spPr>
          <a:xfrm>
            <a:off x="4960916" y="2492942"/>
            <a:ext cx="2604541" cy="2656573"/>
          </a:xfrm>
          <a:prstGeom prst="rect">
            <a:avLst/>
          </a:prstGeom>
        </p:spPr>
        <p:txBody>
          <a:bodyPr/>
          <a:lstStyle/>
          <a:p>
            <a:endParaRPr lang="en-GB"/>
          </a:p>
        </p:txBody>
      </p:sp>
      <p:sp>
        <p:nvSpPr>
          <p:cNvPr id="6" name="Picture Placeholder 3">
            <a:extLst>
              <a:ext uri="{FF2B5EF4-FFF2-40B4-BE49-F238E27FC236}">
                <a16:creationId xmlns:a16="http://schemas.microsoft.com/office/drawing/2014/main" id="{3498DA54-36BC-DD44-9957-C6135C1F566B}"/>
              </a:ext>
            </a:extLst>
          </p:cNvPr>
          <p:cNvSpPr>
            <a:spLocks noGrp="1"/>
          </p:cNvSpPr>
          <p:nvPr>
            <p:ph type="pic" sz="quarter" idx="13"/>
          </p:nvPr>
        </p:nvSpPr>
        <p:spPr>
          <a:xfrm>
            <a:off x="8541514" y="2492942"/>
            <a:ext cx="2604541" cy="2656573"/>
          </a:xfrm>
          <a:prstGeom prst="rect">
            <a:avLst/>
          </a:prstGeom>
        </p:spPr>
        <p:txBody>
          <a:bodyPr/>
          <a:lstStyle/>
          <a:p>
            <a:endParaRPr lang="en-GB"/>
          </a:p>
        </p:txBody>
      </p:sp>
      <p:sp>
        <p:nvSpPr>
          <p:cNvPr id="7" name="Title 1">
            <a:extLst>
              <a:ext uri="{FF2B5EF4-FFF2-40B4-BE49-F238E27FC236}">
                <a16:creationId xmlns:a16="http://schemas.microsoft.com/office/drawing/2014/main" id="{D8EBF489-F970-DB47-8F5A-A318ACDE6C89}"/>
              </a:ext>
            </a:extLst>
          </p:cNvPr>
          <p:cNvSpPr>
            <a:spLocks noGrp="1"/>
          </p:cNvSpPr>
          <p:nvPr>
            <p:ph type="title"/>
          </p:nvPr>
        </p:nvSpPr>
        <p:spPr>
          <a:xfrm>
            <a:off x="1193581" y="687572"/>
            <a:ext cx="5948364" cy="1020912"/>
          </a:xfrm>
        </p:spPr>
        <p:txBody>
          <a:bodyPr>
            <a:normAutofit/>
          </a:bodyPr>
          <a:lstStyle>
            <a:lvl1pPr>
              <a:defRPr sz="3600" b="1">
                <a:solidFill>
                  <a:schemeClr val="bg1"/>
                </a:solidFill>
              </a:defRPr>
            </a:lvl1pPr>
          </a:lstStyle>
          <a:p>
            <a:r>
              <a:rPr lang="en-GB"/>
              <a:t>Click to edit Master title style</a:t>
            </a:r>
          </a:p>
        </p:txBody>
      </p:sp>
    </p:spTree>
    <p:extLst>
      <p:ext uri="{BB962C8B-B14F-4D97-AF65-F5344CB8AC3E}">
        <p14:creationId xmlns:p14="http://schemas.microsoft.com/office/powerpoint/2010/main" val="32253958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 background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721361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White background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8653756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FC26F99-F81F-44CC-B7B1-0AD07E61DD2A}"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E2DD31-0C43-485E-A779-F1CD339DE52F}" type="slidenum">
              <a:rPr lang="en-GB" smtClean="0"/>
              <a:t>‹#›</a:t>
            </a:fld>
            <a:endParaRPr lang="en-GB"/>
          </a:p>
        </p:txBody>
      </p:sp>
    </p:spTree>
    <p:extLst>
      <p:ext uri="{BB962C8B-B14F-4D97-AF65-F5344CB8AC3E}">
        <p14:creationId xmlns:p14="http://schemas.microsoft.com/office/powerpoint/2010/main" val="12122627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C26F99-F81F-44CC-B7B1-0AD07E61DD2A}"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E2DD31-0C43-485E-A779-F1CD339DE52F}" type="slidenum">
              <a:rPr lang="en-GB" smtClean="0"/>
              <a:t>‹#›</a:t>
            </a:fld>
            <a:endParaRPr lang="en-GB"/>
          </a:p>
        </p:txBody>
      </p:sp>
    </p:spTree>
    <p:extLst>
      <p:ext uri="{BB962C8B-B14F-4D97-AF65-F5344CB8AC3E}">
        <p14:creationId xmlns:p14="http://schemas.microsoft.com/office/powerpoint/2010/main" val="5394866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FC26F99-F81F-44CC-B7B1-0AD07E61DD2A}"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E2DD31-0C43-485E-A779-F1CD339DE52F}" type="slidenum">
              <a:rPr lang="en-GB" smtClean="0"/>
              <a:t>‹#›</a:t>
            </a:fld>
            <a:endParaRPr lang="en-GB"/>
          </a:p>
        </p:txBody>
      </p:sp>
    </p:spTree>
    <p:extLst>
      <p:ext uri="{BB962C8B-B14F-4D97-AF65-F5344CB8AC3E}">
        <p14:creationId xmlns:p14="http://schemas.microsoft.com/office/powerpoint/2010/main" val="38862435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FC26F99-F81F-44CC-B7B1-0AD07E61DD2A}"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E2DD31-0C43-485E-A779-F1CD339DE52F}" type="slidenum">
              <a:rPr lang="en-GB" smtClean="0"/>
              <a:t>‹#›</a:t>
            </a:fld>
            <a:endParaRPr lang="en-GB"/>
          </a:p>
        </p:txBody>
      </p:sp>
    </p:spTree>
    <p:extLst>
      <p:ext uri="{BB962C8B-B14F-4D97-AF65-F5344CB8AC3E}">
        <p14:creationId xmlns:p14="http://schemas.microsoft.com/office/powerpoint/2010/main" val="34825206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FC26F99-F81F-44CC-B7B1-0AD07E61DD2A}" type="datetimeFigureOut">
              <a:rPr lang="en-GB" smtClean="0"/>
              <a:t>15/09/2026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AE2DD31-0C43-485E-A779-F1CD339DE52F}" type="slidenum">
              <a:rPr lang="en-GB" smtClean="0"/>
              <a:t>‹#›</a:t>
            </a:fld>
            <a:endParaRPr lang="en-GB"/>
          </a:p>
        </p:txBody>
      </p:sp>
    </p:spTree>
    <p:extLst>
      <p:ext uri="{BB962C8B-B14F-4D97-AF65-F5344CB8AC3E}">
        <p14:creationId xmlns:p14="http://schemas.microsoft.com/office/powerpoint/2010/main" val="14640222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FC26F99-F81F-44CC-B7B1-0AD07E61DD2A}" type="datetimeFigureOut">
              <a:rPr lang="en-GB" smtClean="0"/>
              <a:t>15/09/2026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AE2DD31-0C43-485E-A779-F1CD339DE52F}" type="slidenum">
              <a:rPr lang="en-GB" smtClean="0"/>
              <a:t>‹#›</a:t>
            </a:fld>
            <a:endParaRPr lang="en-GB"/>
          </a:p>
        </p:txBody>
      </p:sp>
    </p:spTree>
    <p:extLst>
      <p:ext uri="{BB962C8B-B14F-4D97-AF65-F5344CB8AC3E}">
        <p14:creationId xmlns:p14="http://schemas.microsoft.com/office/powerpoint/2010/main" val="9911146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C26F99-F81F-44CC-B7B1-0AD07E61DD2A}" type="datetimeFigureOut">
              <a:rPr lang="en-GB" smtClean="0"/>
              <a:t>15/09/2026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AE2DD31-0C43-485E-A779-F1CD339DE52F}" type="slidenum">
              <a:rPr lang="en-GB" smtClean="0"/>
              <a:t>‹#›</a:t>
            </a:fld>
            <a:endParaRPr lang="en-GB"/>
          </a:p>
        </p:txBody>
      </p:sp>
    </p:spTree>
    <p:extLst>
      <p:ext uri="{BB962C8B-B14F-4D97-AF65-F5344CB8AC3E}">
        <p14:creationId xmlns:p14="http://schemas.microsoft.com/office/powerpoint/2010/main" val="19505898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FC26F99-F81F-44CC-B7B1-0AD07E61DD2A}"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E2DD31-0C43-485E-A779-F1CD339DE52F}" type="slidenum">
              <a:rPr lang="en-GB" smtClean="0"/>
              <a:t>‹#›</a:t>
            </a:fld>
            <a:endParaRPr lang="en-GB"/>
          </a:p>
        </p:txBody>
      </p:sp>
    </p:spTree>
    <p:extLst>
      <p:ext uri="{BB962C8B-B14F-4D97-AF65-F5344CB8AC3E}">
        <p14:creationId xmlns:p14="http://schemas.microsoft.com/office/powerpoint/2010/main" val="258752051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FC26F99-F81F-44CC-B7B1-0AD07E61DD2A}"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E2DD31-0C43-485E-A779-F1CD339DE52F}" type="slidenum">
              <a:rPr lang="en-GB" smtClean="0"/>
              <a:t>‹#›</a:t>
            </a:fld>
            <a:endParaRPr lang="en-GB"/>
          </a:p>
        </p:txBody>
      </p:sp>
    </p:spTree>
    <p:extLst>
      <p:ext uri="{BB962C8B-B14F-4D97-AF65-F5344CB8AC3E}">
        <p14:creationId xmlns:p14="http://schemas.microsoft.com/office/powerpoint/2010/main" val="11218517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C26F99-F81F-44CC-B7B1-0AD07E61DD2A}"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E2DD31-0C43-485E-A779-F1CD339DE52F}" type="slidenum">
              <a:rPr lang="en-GB" smtClean="0"/>
              <a:t>‹#›</a:t>
            </a:fld>
            <a:endParaRPr lang="en-GB"/>
          </a:p>
        </p:txBody>
      </p:sp>
    </p:spTree>
    <p:extLst>
      <p:ext uri="{BB962C8B-B14F-4D97-AF65-F5344CB8AC3E}">
        <p14:creationId xmlns:p14="http://schemas.microsoft.com/office/powerpoint/2010/main" val="77988832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C26F99-F81F-44CC-B7B1-0AD07E61DD2A}"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E2DD31-0C43-485E-A779-F1CD339DE52F}" type="slidenum">
              <a:rPr lang="en-GB" smtClean="0"/>
              <a:t>‹#›</a:t>
            </a:fld>
            <a:endParaRPr lang="en-GB"/>
          </a:p>
        </p:txBody>
      </p:sp>
    </p:spTree>
    <p:extLst>
      <p:ext uri="{BB962C8B-B14F-4D97-AF65-F5344CB8AC3E}">
        <p14:creationId xmlns:p14="http://schemas.microsoft.com/office/powerpoint/2010/main" val="26374845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380318" y="2492943"/>
            <a:ext cx="2604541" cy="2656573"/>
          </a:xfrm>
          <a:prstGeom prst="rect">
            <a:avLst/>
          </a:prstGeom>
        </p:spPr>
        <p:txBody>
          <a:bodyPr/>
          <a:lstStyle/>
          <a:p>
            <a:endParaRPr lang="en-GB"/>
          </a:p>
        </p:txBody>
      </p:sp>
      <p:sp>
        <p:nvSpPr>
          <p:cNvPr id="5" name="Picture Placeholder 3">
            <a:extLst>
              <a:ext uri="{FF2B5EF4-FFF2-40B4-BE49-F238E27FC236}">
                <a16:creationId xmlns:a16="http://schemas.microsoft.com/office/drawing/2014/main" id="{03D95C8F-F4B9-3945-B554-88681BB1373B}"/>
              </a:ext>
            </a:extLst>
          </p:cNvPr>
          <p:cNvSpPr>
            <a:spLocks noGrp="1"/>
          </p:cNvSpPr>
          <p:nvPr>
            <p:ph type="pic" sz="quarter" idx="12"/>
          </p:nvPr>
        </p:nvSpPr>
        <p:spPr>
          <a:xfrm>
            <a:off x="4960916" y="2492942"/>
            <a:ext cx="2604541" cy="2656573"/>
          </a:xfrm>
          <a:prstGeom prst="rect">
            <a:avLst/>
          </a:prstGeom>
        </p:spPr>
        <p:txBody>
          <a:bodyPr/>
          <a:lstStyle/>
          <a:p>
            <a:endParaRPr lang="en-GB"/>
          </a:p>
        </p:txBody>
      </p:sp>
      <p:sp>
        <p:nvSpPr>
          <p:cNvPr id="6" name="Picture Placeholder 3">
            <a:extLst>
              <a:ext uri="{FF2B5EF4-FFF2-40B4-BE49-F238E27FC236}">
                <a16:creationId xmlns:a16="http://schemas.microsoft.com/office/drawing/2014/main" id="{3498DA54-36BC-DD44-9957-C6135C1F566B}"/>
              </a:ext>
            </a:extLst>
          </p:cNvPr>
          <p:cNvSpPr>
            <a:spLocks noGrp="1"/>
          </p:cNvSpPr>
          <p:nvPr>
            <p:ph type="pic" sz="quarter" idx="13"/>
          </p:nvPr>
        </p:nvSpPr>
        <p:spPr>
          <a:xfrm>
            <a:off x="8541514" y="2492942"/>
            <a:ext cx="2604541" cy="2656573"/>
          </a:xfrm>
          <a:prstGeom prst="rect">
            <a:avLst/>
          </a:prstGeom>
        </p:spPr>
        <p:txBody>
          <a:bodyPr/>
          <a:lstStyle/>
          <a:p>
            <a:endParaRPr lang="en-GB"/>
          </a:p>
        </p:txBody>
      </p:sp>
      <p:sp>
        <p:nvSpPr>
          <p:cNvPr id="7" name="Title 1">
            <a:extLst>
              <a:ext uri="{FF2B5EF4-FFF2-40B4-BE49-F238E27FC236}">
                <a16:creationId xmlns:a16="http://schemas.microsoft.com/office/drawing/2014/main" id="{D8EBF489-F970-DB47-8F5A-A318ACDE6C89}"/>
              </a:ext>
            </a:extLst>
          </p:cNvPr>
          <p:cNvSpPr>
            <a:spLocks noGrp="1"/>
          </p:cNvSpPr>
          <p:nvPr>
            <p:ph type="title"/>
          </p:nvPr>
        </p:nvSpPr>
        <p:spPr>
          <a:xfrm>
            <a:off x="1193581" y="687572"/>
            <a:ext cx="5948364" cy="1020912"/>
          </a:xfrm>
        </p:spPr>
        <p:txBody>
          <a:bodyPr>
            <a:normAutofit/>
          </a:bodyPr>
          <a:lstStyle>
            <a:lvl1pPr>
              <a:defRPr sz="3600" b="1">
                <a:solidFill>
                  <a:schemeClr val="bg1"/>
                </a:solidFill>
              </a:defRPr>
            </a:lvl1pPr>
          </a:lstStyle>
          <a:p>
            <a:r>
              <a:rPr lang="en-GB"/>
              <a:t>Click to edit Master title style</a:t>
            </a:r>
          </a:p>
        </p:txBody>
      </p:sp>
    </p:spTree>
    <p:extLst>
      <p:ext uri="{BB962C8B-B14F-4D97-AF65-F5344CB8AC3E}">
        <p14:creationId xmlns:p14="http://schemas.microsoft.com/office/powerpoint/2010/main" val="161820763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Text Slid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1"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7">
            <a:extLst>
              <a:ext uri="{FF2B5EF4-FFF2-40B4-BE49-F238E27FC236}">
                <a16:creationId xmlns:a16="http://schemas.microsoft.com/office/drawing/2014/main" id="{5B9BF074-DB08-664F-B631-BC607BFA5E5F}"/>
              </a:ext>
            </a:extLst>
          </p:cNvPr>
          <p:cNvSpPr>
            <a:spLocks noGrp="1"/>
          </p:cNvSpPr>
          <p:nvPr>
            <p:ph type="body" sz="quarter" idx="11"/>
          </p:nvPr>
        </p:nvSpPr>
        <p:spPr>
          <a:xfrm>
            <a:off x="6323533"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1888245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9D22AC29-19A2-47E1-ADD1-8A7B81EF7903}" type="datetimeFigureOut">
              <a:rPr lang="en-GB" smtClean="0"/>
              <a:t>15/09/2026</a:t>
            </a:fld>
            <a:endParaRPr lang="en-GB"/>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A3FBF21A-E02C-46EA-AAA8-D5D54F98174F}" type="slidenum">
              <a:rPr lang="en-GB" smtClean="0"/>
              <a:t>‹#›</a:t>
            </a:fld>
            <a:endParaRPr lang="en-GB"/>
          </a:p>
        </p:txBody>
      </p:sp>
    </p:spTree>
    <p:extLst>
      <p:ext uri="{BB962C8B-B14F-4D97-AF65-F5344CB8AC3E}">
        <p14:creationId xmlns:p14="http://schemas.microsoft.com/office/powerpoint/2010/main" val="4230121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0197B4-C810-0546-9849-2F24615767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BCBFBB2-FDAE-5547-86C5-4175823CA5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B8998C-13A6-4046-85A9-8A445A00BA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6544DA-6E29-6042-ADC2-BFC1CEAC4827}" type="datetimeFigureOut">
              <a:rPr lang="en-GB" smtClean="0"/>
              <a:t>15/09/2026</a:t>
            </a:fld>
            <a:endParaRPr lang="en-GB"/>
          </a:p>
        </p:txBody>
      </p:sp>
      <p:sp>
        <p:nvSpPr>
          <p:cNvPr id="5" name="Footer Placeholder 4">
            <a:extLst>
              <a:ext uri="{FF2B5EF4-FFF2-40B4-BE49-F238E27FC236}">
                <a16:creationId xmlns:a16="http://schemas.microsoft.com/office/drawing/2014/main" id="{908ACA81-607D-204F-9FF6-28F99998AC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1CF7EB1-5DBB-7F4B-95E5-1B6CF5067E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879458-1A82-DB41-B168-0F2710236168}" type="slidenum">
              <a:rPr lang="en-GB" smtClean="0"/>
              <a:t>‹#›</a:t>
            </a:fld>
            <a:endParaRPr lang="en-GB"/>
          </a:p>
        </p:txBody>
      </p:sp>
    </p:spTree>
    <p:extLst>
      <p:ext uri="{BB962C8B-B14F-4D97-AF65-F5344CB8AC3E}">
        <p14:creationId xmlns:p14="http://schemas.microsoft.com/office/powerpoint/2010/main" val="28487220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C26F99-F81F-44CC-B7B1-0AD07E61DD2A}" type="datetimeFigureOut">
              <a:rPr lang="en-GB" smtClean="0"/>
              <a:t>15/09/2026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E2DD31-0C43-485E-A779-F1CD339DE52F}" type="slidenum">
              <a:rPr lang="en-GB" smtClean="0"/>
              <a:t>‹#›</a:t>
            </a:fld>
            <a:endParaRPr lang="en-GB"/>
          </a:p>
        </p:txBody>
      </p:sp>
    </p:spTree>
    <p:extLst>
      <p:ext uri="{BB962C8B-B14F-4D97-AF65-F5344CB8AC3E}">
        <p14:creationId xmlns:p14="http://schemas.microsoft.com/office/powerpoint/2010/main" val="4111817696"/>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hyperlink" Target="Child%20A.MOV" TargetMode="External"/><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33.xml"/><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33.xml"/><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Welcome to year 1!</a:t>
            </a:r>
          </a:p>
        </p:txBody>
      </p:sp>
      <p:sp>
        <p:nvSpPr>
          <p:cNvPr id="3" name="Subtitle 2"/>
          <p:cNvSpPr>
            <a:spLocks noGrp="1"/>
          </p:cNvSpPr>
          <p:nvPr>
            <p:ph type="subTitle" idx="1"/>
          </p:nvPr>
        </p:nvSpPr>
        <p:spPr/>
        <p:txBody>
          <a:bodyPr/>
          <a:lstStyle/>
          <a:p>
            <a:endParaRPr lang="en-GB"/>
          </a:p>
        </p:txBody>
      </p:sp>
      <p:pic>
        <p:nvPicPr>
          <p:cNvPr id="4" name="Picture 3" descr="A logo of a school&#10;&#10;Description automatically generated">
            <a:extLst>
              <a:ext uri="{FF2B5EF4-FFF2-40B4-BE49-F238E27FC236}">
                <a16:creationId xmlns:a16="http://schemas.microsoft.com/office/drawing/2014/main" id="{04318A45-C36A-FD4D-FC3C-466EA2148493}"/>
              </a:ext>
            </a:extLst>
          </p:cNvPr>
          <p:cNvPicPr>
            <a:picLocks noChangeAspect="1"/>
          </p:cNvPicPr>
          <p:nvPr/>
        </p:nvPicPr>
        <p:blipFill>
          <a:blip r:embed="rId3"/>
          <a:stretch>
            <a:fillRect/>
          </a:stretch>
        </p:blipFill>
        <p:spPr>
          <a:xfrm>
            <a:off x="9989470" y="4972491"/>
            <a:ext cx="1856061" cy="1698734"/>
          </a:xfrm>
          <a:prstGeom prst="rect">
            <a:avLst/>
          </a:prstGeom>
        </p:spPr>
      </p:pic>
    </p:spTree>
    <p:extLst>
      <p:ext uri="{BB962C8B-B14F-4D97-AF65-F5344CB8AC3E}">
        <p14:creationId xmlns:p14="http://schemas.microsoft.com/office/powerpoint/2010/main" val="2537693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Meet the team</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44800958"/>
              </p:ext>
            </p:extLst>
          </p:nvPr>
        </p:nvGraphicFramePr>
        <p:xfrm>
          <a:off x="464788" y="1995055"/>
          <a:ext cx="8290306" cy="9210197"/>
        </p:xfrm>
        <a:graphic>
          <a:graphicData uri="http://schemas.openxmlformats.org/drawingml/2006/table">
            <a:tbl>
              <a:tblPr/>
              <a:tblGrid>
                <a:gridCol w="8290306">
                  <a:extLst>
                    <a:ext uri="{9D8B030D-6E8A-4147-A177-3AD203B41FA5}">
                      <a16:colId xmlns:a16="http://schemas.microsoft.com/office/drawing/2014/main" val="4064326304"/>
                    </a:ext>
                  </a:extLst>
                </a:gridCol>
              </a:tblGrid>
              <a:tr h="9210197">
                <a:tc>
                  <a:txBody>
                    <a:bodyPr/>
                    <a:lstStyle/>
                    <a:p>
                      <a:r>
                        <a:rPr lang="en-GB" sz="2400" b="0" dirty="0">
                          <a:solidFill>
                            <a:srgbClr val="000000"/>
                          </a:solidFill>
                          <a:effectLst/>
                          <a:latin typeface="+mj-lt"/>
                        </a:rPr>
                        <a:t>The class teachers are Mrs </a:t>
                      </a:r>
                      <a:r>
                        <a:rPr lang="en-GB" sz="2400" b="0" dirty="0" err="1">
                          <a:solidFill>
                            <a:srgbClr val="000000"/>
                          </a:solidFill>
                          <a:effectLst/>
                          <a:latin typeface="+mj-lt"/>
                        </a:rPr>
                        <a:t>Devanny</a:t>
                      </a:r>
                      <a:r>
                        <a:rPr lang="en-GB" sz="2400" b="0" dirty="0">
                          <a:solidFill>
                            <a:srgbClr val="000000"/>
                          </a:solidFill>
                          <a:effectLst/>
                          <a:latin typeface="+mj-lt"/>
                        </a:rPr>
                        <a:t> in Goldfinch Class and Miss Olden in Kingfisher Class.</a:t>
                      </a:r>
                    </a:p>
                    <a:p>
                      <a:endParaRPr lang="en-GB" sz="2400" b="0" dirty="0">
                        <a:solidFill>
                          <a:srgbClr val="000000"/>
                        </a:solidFill>
                        <a:effectLst/>
                        <a:latin typeface="+mj-lt"/>
                      </a:endParaRPr>
                    </a:p>
                    <a:p>
                      <a:r>
                        <a:rPr lang="en-GB" sz="2400" b="0" dirty="0">
                          <a:effectLst/>
                          <a:latin typeface="+mj-lt"/>
                        </a:rPr>
                        <a:t>Mrs. Chandler,</a:t>
                      </a:r>
                      <a:r>
                        <a:rPr lang="en-GB" sz="2400" b="0" baseline="0" dirty="0">
                          <a:effectLst/>
                          <a:latin typeface="+mj-lt"/>
                        </a:rPr>
                        <a:t> Ms Lim and Mrs </a:t>
                      </a:r>
                      <a:r>
                        <a:rPr lang="en-GB" sz="2400" b="0" baseline="0" dirty="0" err="1">
                          <a:effectLst/>
                          <a:latin typeface="+mj-lt"/>
                        </a:rPr>
                        <a:t>Sherreard</a:t>
                      </a:r>
                      <a:r>
                        <a:rPr lang="en-GB" sz="2400" b="0" baseline="0" dirty="0">
                          <a:effectLst/>
                          <a:latin typeface="+mj-lt"/>
                        </a:rPr>
                        <a:t> are our learning partners. </a:t>
                      </a:r>
                    </a:p>
                    <a:p>
                      <a:endParaRPr lang="en-GB" sz="2400" b="0" baseline="0" dirty="0">
                        <a:effectLst/>
                        <a:latin typeface="+mj-lt"/>
                      </a:endParaRPr>
                    </a:p>
                    <a:p>
                      <a:r>
                        <a:rPr lang="en-GB" sz="2400" kern="1200" dirty="0">
                          <a:solidFill>
                            <a:schemeClr val="tx1"/>
                          </a:solidFill>
                          <a:effectLst/>
                          <a:latin typeface="+mn-lt"/>
                          <a:ea typeface="+mn-ea"/>
                          <a:cs typeface="+mn-cs"/>
                        </a:rPr>
                        <a:t>Mrs Chandler and Mrs </a:t>
                      </a:r>
                      <a:r>
                        <a:rPr lang="en-GB" sz="2400" kern="1200" dirty="0" err="1">
                          <a:solidFill>
                            <a:schemeClr val="tx1"/>
                          </a:solidFill>
                          <a:effectLst/>
                          <a:latin typeface="+mn-lt"/>
                          <a:ea typeface="+mn-ea"/>
                          <a:cs typeface="+mn-cs"/>
                        </a:rPr>
                        <a:t>Merceica</a:t>
                      </a:r>
                      <a:r>
                        <a:rPr lang="en-GB" sz="2400" kern="1200" dirty="0">
                          <a:solidFill>
                            <a:schemeClr val="tx1"/>
                          </a:solidFill>
                          <a:effectLst/>
                          <a:latin typeface="+mn-lt"/>
                          <a:ea typeface="+mn-ea"/>
                          <a:cs typeface="+mn-cs"/>
                        </a:rPr>
                        <a:t> will work with both classes when teachers are having time for planning, preparation and assessment (PPA). This is on a Wednesday afternoon.</a:t>
                      </a:r>
                      <a:endParaRPr lang="en-GB" sz="2400" b="0" dirty="0">
                        <a:effectLst/>
                        <a:latin typeface="+mj-lt"/>
                      </a:endParaRPr>
                    </a:p>
                    <a:p>
                      <a:r>
                        <a:rPr lang="en-GB" sz="1800" b="0" dirty="0">
                          <a:solidFill>
                            <a:srgbClr val="000000"/>
                          </a:solidFill>
                          <a:effectLst/>
                          <a:latin typeface="+mj-lt"/>
                        </a:rPr>
                        <a:t/>
                      </a:r>
                      <a:br>
                        <a:rPr lang="en-GB" sz="1800" b="0" dirty="0">
                          <a:solidFill>
                            <a:srgbClr val="000000"/>
                          </a:solidFill>
                          <a:effectLst/>
                          <a:latin typeface="+mj-lt"/>
                        </a:rPr>
                      </a:br>
                      <a:endParaRPr lang="en-GB" sz="1800" b="0" dirty="0">
                        <a:solidFill>
                          <a:srgbClr val="000000"/>
                        </a:solidFill>
                        <a:effectLst/>
                        <a:latin typeface="+mj-lt"/>
                      </a:endParaRPr>
                    </a:p>
                    <a:p>
                      <a:r>
                        <a:rPr lang="en-GB" sz="1800" b="0" dirty="0">
                          <a:effectLst/>
                          <a:latin typeface="+mj-lt"/>
                        </a:rPr>
                        <a:t/>
                      </a:r>
                      <a:br>
                        <a:rPr lang="en-GB" sz="1800" b="0" dirty="0">
                          <a:effectLst/>
                          <a:latin typeface="+mj-lt"/>
                        </a:rPr>
                      </a:br>
                      <a:endParaRPr lang="en-GB" sz="1800" b="0" dirty="0">
                        <a:effectLst/>
                        <a:latin typeface="+mj-lt"/>
                      </a:endParaRPr>
                    </a:p>
                    <a:p>
                      <a:r>
                        <a:rPr lang="en-GB" sz="1800" b="0" dirty="0">
                          <a:solidFill>
                            <a:srgbClr val="000000"/>
                          </a:solidFill>
                          <a:effectLst/>
                          <a:latin typeface="+mj-lt"/>
                        </a:rPr>
                        <a:t/>
                      </a:r>
                      <a:br>
                        <a:rPr lang="en-GB" sz="1800" b="0" dirty="0">
                          <a:solidFill>
                            <a:srgbClr val="000000"/>
                          </a:solidFill>
                          <a:effectLst/>
                          <a:latin typeface="+mj-lt"/>
                        </a:rPr>
                      </a:br>
                      <a:endParaRPr lang="en-GB" sz="1800" b="0" dirty="0">
                        <a:solidFill>
                          <a:srgbClr val="000000"/>
                        </a:solidFill>
                        <a:effectLst/>
                        <a:latin typeface="+mj-lt"/>
                      </a:endParaRPr>
                    </a:p>
                    <a:p>
                      <a:r>
                        <a:rPr lang="en-GB" sz="1800" b="0" dirty="0">
                          <a:solidFill>
                            <a:srgbClr val="000000"/>
                          </a:solidFill>
                          <a:effectLst/>
                          <a:latin typeface="+mj-lt"/>
                        </a:rPr>
                        <a:t/>
                      </a:r>
                      <a:br>
                        <a:rPr lang="en-GB" sz="1800" b="0" dirty="0">
                          <a:solidFill>
                            <a:srgbClr val="000000"/>
                          </a:solidFill>
                          <a:effectLst/>
                          <a:latin typeface="+mj-lt"/>
                        </a:rPr>
                      </a:br>
                      <a:endParaRPr lang="en-GB" sz="1800" b="0" dirty="0">
                        <a:solidFill>
                          <a:srgbClr val="000000"/>
                        </a:solidFill>
                        <a:effectLst/>
                        <a:latin typeface="+mj-lt"/>
                      </a:endParaRPr>
                    </a:p>
                    <a:p>
                      <a:r>
                        <a:rPr lang="en-GB" sz="1800" b="0" dirty="0">
                          <a:solidFill>
                            <a:srgbClr val="000000"/>
                          </a:solidFill>
                          <a:effectLst/>
                          <a:latin typeface="+mj-lt"/>
                        </a:rPr>
                        <a:t/>
                      </a:r>
                      <a:br>
                        <a:rPr lang="en-GB" sz="1800" b="0" dirty="0">
                          <a:solidFill>
                            <a:srgbClr val="000000"/>
                          </a:solidFill>
                          <a:effectLst/>
                          <a:latin typeface="+mj-lt"/>
                        </a:rPr>
                      </a:br>
                      <a:endParaRPr lang="en-GB" sz="1800" b="0" dirty="0">
                        <a:solidFill>
                          <a:srgbClr val="000000"/>
                        </a:solidFill>
                        <a:effectLst/>
                        <a:latin typeface="+mj-lt"/>
                      </a:endParaRPr>
                    </a:p>
                    <a:p>
                      <a:r>
                        <a:rPr lang="en-GB" sz="1800" b="0" dirty="0">
                          <a:solidFill>
                            <a:srgbClr val="000000"/>
                          </a:solidFill>
                          <a:effectLst/>
                          <a:latin typeface="+mj-lt"/>
                        </a:rPr>
                        <a:t/>
                      </a:r>
                      <a:br>
                        <a:rPr lang="en-GB" sz="1800" b="0" dirty="0">
                          <a:solidFill>
                            <a:srgbClr val="000000"/>
                          </a:solidFill>
                          <a:effectLst/>
                          <a:latin typeface="+mj-lt"/>
                        </a:rPr>
                      </a:br>
                      <a:endParaRPr lang="en-GB" sz="1800" b="0" dirty="0">
                        <a:solidFill>
                          <a:srgbClr val="000000"/>
                        </a:solidFill>
                        <a:effectLst/>
                        <a:latin typeface="+mj-lt"/>
                      </a:endParaRPr>
                    </a:p>
                    <a:p>
                      <a:r>
                        <a:rPr lang="en-GB" sz="1800" b="0" dirty="0">
                          <a:effectLst/>
                          <a:latin typeface="+mj-lt"/>
                        </a:rPr>
                        <a:t/>
                      </a:r>
                      <a:br>
                        <a:rPr lang="en-GB" sz="1800" b="0" dirty="0">
                          <a:effectLst/>
                          <a:latin typeface="+mj-lt"/>
                        </a:rPr>
                      </a:br>
                      <a:endParaRPr lang="en-GB" sz="1800" b="0" dirty="0">
                        <a:effectLst/>
                        <a:latin typeface="+mj-lt"/>
                      </a:endParaRPr>
                    </a:p>
                    <a:p>
                      <a:r>
                        <a:rPr lang="en-GB" sz="1800" b="0" dirty="0">
                          <a:effectLst/>
                          <a:latin typeface="+mj-lt"/>
                        </a:rPr>
                        <a:t/>
                      </a:r>
                      <a:br>
                        <a:rPr lang="en-GB" sz="1800" b="0" dirty="0">
                          <a:effectLst/>
                          <a:latin typeface="+mj-lt"/>
                        </a:rPr>
                      </a:br>
                      <a:endParaRPr lang="en-GB" sz="1800" b="0" dirty="0">
                        <a:effectLst/>
                        <a:latin typeface="+mj-lt"/>
                      </a:endParaRPr>
                    </a:p>
                  </a:txBody>
                  <a:tcPr marL="56961" marR="56961" marT="28481" marB="28481" anchor="ctr">
                    <a:lnL>
                      <a:noFill/>
                    </a:lnL>
                    <a:lnR>
                      <a:noFill/>
                    </a:lnR>
                    <a:lnT>
                      <a:noFill/>
                    </a:lnT>
                    <a:lnB>
                      <a:noFill/>
                    </a:lnB>
                  </a:tcPr>
                </a:tc>
                <a:extLst>
                  <a:ext uri="{0D108BD9-81ED-4DB2-BD59-A6C34878D82A}">
                    <a16:rowId xmlns:a16="http://schemas.microsoft.com/office/drawing/2014/main" val="66369678"/>
                  </a:ext>
                </a:extLst>
              </a:tr>
            </a:tbl>
          </a:graphicData>
        </a:graphic>
      </p:graphicFrame>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51805" y="5446313"/>
            <a:ext cx="774342" cy="1161514"/>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6836" y="3606998"/>
            <a:ext cx="774342" cy="1161514"/>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79107" y="3585245"/>
            <a:ext cx="774342" cy="1161514"/>
          </a:xfrm>
          <a:prstGeom prst="rect">
            <a:avLst/>
          </a:prstGeom>
        </p:spPr>
      </p:pic>
      <p:pic>
        <p:nvPicPr>
          <p:cNvPr id="8" name="Picture 7">
            <a:extLst>
              <a:ext uri="{FF2B5EF4-FFF2-40B4-BE49-F238E27FC236}">
                <a16:creationId xmlns:a16="http://schemas.microsoft.com/office/drawing/2014/main" id="{77A3C48F-8077-392D-0B98-11FB114873B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83582" y="5546353"/>
            <a:ext cx="1281911" cy="961433"/>
          </a:xfrm>
          <a:prstGeom prst="rect">
            <a:avLst/>
          </a:prstGeom>
        </p:spPr>
      </p:pic>
      <p:pic>
        <p:nvPicPr>
          <p:cNvPr id="14" name="Picture 13">
            <a:extLst>
              <a:ext uri="{FF2B5EF4-FFF2-40B4-BE49-F238E27FC236}">
                <a16:creationId xmlns:a16="http://schemas.microsoft.com/office/drawing/2014/main" id="{44235506-0B4B-7449-0A16-E72A57FF3F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650610" y="3707038"/>
            <a:ext cx="1281911" cy="961433"/>
          </a:xfrm>
          <a:prstGeom prst="rect">
            <a:avLst/>
          </a:prstGeom>
        </p:spPr>
      </p:pic>
    </p:spTree>
    <p:extLst>
      <p:ext uri="{BB962C8B-B14F-4D97-AF65-F5344CB8AC3E}">
        <p14:creationId xmlns:p14="http://schemas.microsoft.com/office/powerpoint/2010/main" val="2420072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year ahead</a:t>
            </a:r>
          </a:p>
        </p:txBody>
      </p:sp>
      <p:sp>
        <p:nvSpPr>
          <p:cNvPr id="3" name="Content Placeholder 2"/>
          <p:cNvSpPr>
            <a:spLocks noGrp="1"/>
          </p:cNvSpPr>
          <p:nvPr>
            <p:ph idx="1"/>
          </p:nvPr>
        </p:nvSpPr>
        <p:spPr>
          <a:xfrm>
            <a:off x="808735" y="2554917"/>
            <a:ext cx="10191773" cy="3101983"/>
          </a:xfrm>
        </p:spPr>
        <p:txBody>
          <a:bodyPr>
            <a:noAutofit/>
          </a:bodyPr>
          <a:lstStyle/>
          <a:p>
            <a:pPr marL="0" indent="0">
              <a:buNone/>
            </a:pPr>
            <a:r>
              <a:rPr lang="en-GB" sz="2800" dirty="0"/>
              <a:t>We are really excited for the year ahead! </a:t>
            </a:r>
          </a:p>
          <a:p>
            <a:pPr marL="0" indent="0">
              <a:buNone/>
            </a:pPr>
            <a:r>
              <a:rPr lang="en-GB" sz="2800" dirty="0"/>
              <a:t>Some of the units of learning that we will be covering will be the Great Fire of London in History,  sewing puppets in Design &amp; Technology,  learning how to keep ourselves healthy in PSHE and exploring different animal groups in science. </a:t>
            </a:r>
          </a:p>
          <a:p>
            <a:pPr marL="0" indent="0">
              <a:buNone/>
            </a:pPr>
            <a:r>
              <a:rPr lang="en-GB" sz="2800" dirty="0"/>
              <a:t>We have some exciting trips and visitors planned to really bring the curriculum even more to life!</a:t>
            </a:r>
          </a:p>
        </p:txBody>
      </p:sp>
      <p:pic>
        <p:nvPicPr>
          <p:cNvPr id="1026" name="Picture 2" descr="The Great Fire of London, with Ludgate and Old St. Paul's - Encyclopedia  Virgin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4636" y="5078690"/>
            <a:ext cx="1157257" cy="139849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10186242" y="1401349"/>
            <a:ext cx="1493476" cy="1504125"/>
          </a:xfrm>
          <a:prstGeom prst="rect">
            <a:avLst/>
          </a:prstGeom>
        </p:spPr>
      </p:pic>
      <p:pic>
        <p:nvPicPr>
          <p:cNvPr id="1028" name="Picture 4" descr="Basic Types of Animals and Their Characteristics | YourDictionary"/>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0724" y="305755"/>
            <a:ext cx="1947723" cy="1095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3847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Some reminders</a:t>
            </a:r>
          </a:p>
        </p:txBody>
      </p:sp>
      <p:sp>
        <p:nvSpPr>
          <p:cNvPr id="3" name="Content Placeholder 2"/>
          <p:cNvSpPr>
            <a:spLocks noGrp="1"/>
          </p:cNvSpPr>
          <p:nvPr>
            <p:ph idx="1"/>
          </p:nvPr>
        </p:nvSpPr>
        <p:spPr>
          <a:xfrm>
            <a:off x="533400" y="2471788"/>
            <a:ext cx="11010900" cy="4119512"/>
          </a:xfrm>
        </p:spPr>
        <p:txBody>
          <a:bodyPr>
            <a:normAutofit fontScale="55000" lnSpcReduction="20000"/>
          </a:bodyPr>
          <a:lstStyle/>
          <a:p>
            <a:pPr marL="0" indent="0">
              <a:buNone/>
            </a:pPr>
            <a:r>
              <a:rPr lang="en-GB" sz="3800" b="1" dirty="0"/>
              <a:t>PE Days: Monday and Thursday</a:t>
            </a:r>
            <a:r>
              <a:rPr lang="en-GB" sz="3800" dirty="0"/>
              <a:t>. </a:t>
            </a:r>
          </a:p>
          <a:p>
            <a:pPr marL="0" indent="0">
              <a:buNone/>
            </a:pPr>
            <a:r>
              <a:rPr lang="en-GB" sz="3800" dirty="0"/>
              <a:t>Please ensure that all uniform is </a:t>
            </a:r>
            <a:r>
              <a:rPr lang="en-GB" sz="3800" u="sng" dirty="0"/>
              <a:t>named and labelled</a:t>
            </a:r>
            <a:r>
              <a:rPr lang="en-GB" sz="3800" dirty="0"/>
              <a:t>. This allows us to return items to the owners quickly. </a:t>
            </a:r>
            <a:r>
              <a:rPr lang="en-GB" sz="3800" dirty="0" smtClean="0"/>
              <a:t>Please add loops to jumper tags to help children hang these up!</a:t>
            </a:r>
            <a:endParaRPr lang="en-GB" sz="3800" dirty="0"/>
          </a:p>
          <a:p>
            <a:pPr marL="0" indent="0">
              <a:buNone/>
            </a:pPr>
            <a:r>
              <a:rPr lang="en-GB" sz="3800" dirty="0"/>
              <a:t>Children will need to come into school every day with a </a:t>
            </a:r>
            <a:r>
              <a:rPr lang="en-GB" sz="3800" u="sng" dirty="0"/>
              <a:t>named water bottle </a:t>
            </a:r>
            <a:r>
              <a:rPr lang="en-GB" sz="3800" dirty="0"/>
              <a:t>with fresh water in it. </a:t>
            </a:r>
          </a:p>
          <a:p>
            <a:pPr marL="0" indent="0">
              <a:buNone/>
            </a:pPr>
            <a:r>
              <a:rPr lang="en-GB" sz="3800" dirty="0"/>
              <a:t>We are happy for children to bring in an out of school achievement (</a:t>
            </a:r>
            <a:r>
              <a:rPr lang="en-GB" sz="3800" i="1" dirty="0"/>
              <a:t>e.g. swimming badge, football trophy or summer reading challenge certificate</a:t>
            </a:r>
            <a:r>
              <a:rPr lang="en-GB" sz="3800" dirty="0"/>
              <a:t>) for Show &amp; Tell or if they have something relevant to what we are learning about. However, please can we ensure that no other objects from home are being brought into school. </a:t>
            </a:r>
          </a:p>
          <a:p>
            <a:pPr marL="0" indent="0">
              <a:buNone/>
            </a:pPr>
            <a:r>
              <a:rPr lang="en-GB" sz="3800" dirty="0"/>
              <a:t>At the start of the day, please ensure your child is lined up in their correct class line for 8:40am. This helps ease with transition and helps to prepare them for the day ahead.  At the end of the day, please do step </a:t>
            </a:r>
            <a:r>
              <a:rPr lang="en-GB" sz="3800" dirty="0" smtClean="0"/>
              <a:t>forward/ wave when </a:t>
            </a:r>
            <a:r>
              <a:rPr lang="en-GB" sz="3800" dirty="0"/>
              <a:t>you see us with your child to help with the dismissal. It’s really hard to try and pick a parent out amongst a sea of faces!</a:t>
            </a:r>
          </a:p>
          <a:p>
            <a:pPr marL="0" indent="0">
              <a:buNone/>
            </a:pPr>
            <a:r>
              <a:rPr lang="en-GB" sz="3800" dirty="0"/>
              <a:t>Any issues in school, please remember we are your first port of call. </a:t>
            </a:r>
          </a:p>
          <a:p>
            <a:endParaRPr lang="en-GB" dirty="0"/>
          </a:p>
        </p:txBody>
      </p:sp>
    </p:spTree>
    <p:extLst>
      <p:ext uri="{BB962C8B-B14F-4D97-AF65-F5344CB8AC3E}">
        <p14:creationId xmlns:p14="http://schemas.microsoft.com/office/powerpoint/2010/main" val="2629488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attendance</a:t>
            </a:r>
          </a:p>
        </p:txBody>
      </p:sp>
      <p:sp>
        <p:nvSpPr>
          <p:cNvPr id="3" name="Content Placeholder 2"/>
          <p:cNvSpPr>
            <a:spLocks noGrp="1"/>
          </p:cNvSpPr>
          <p:nvPr>
            <p:ph idx="1"/>
          </p:nvPr>
        </p:nvSpPr>
        <p:spPr>
          <a:xfrm>
            <a:off x="154710" y="2867087"/>
            <a:ext cx="6375790" cy="3276227"/>
          </a:xfrm>
        </p:spPr>
        <p:txBody>
          <a:bodyPr>
            <a:noAutofit/>
          </a:bodyPr>
          <a:lstStyle/>
          <a:p>
            <a:r>
              <a:rPr lang="en-GB" sz="2400" dirty="0"/>
              <a:t>Good attendance (over 95%) is a minimum expectation in all schools and it is essential for all children to meet this expectation if they are to maximise their progress with us.</a:t>
            </a:r>
          </a:p>
          <a:p>
            <a:r>
              <a:rPr lang="en-GB" sz="2400" dirty="0"/>
              <a:t>Arriving late is really unsettling for children and disruptive to the rest of the class.</a:t>
            </a:r>
          </a:p>
          <a:p>
            <a:r>
              <a:rPr lang="en-GB" sz="2400" dirty="0"/>
              <a:t> Please help us to have a great start to the day by arriving by 8:40 am.</a:t>
            </a:r>
          </a:p>
        </p:txBody>
      </p:sp>
      <p:pic>
        <p:nvPicPr>
          <p:cNvPr id="8" name="Picture 7">
            <a:extLst>
              <a:ext uri="{FF2B5EF4-FFF2-40B4-BE49-F238E27FC236}">
                <a16:creationId xmlns:a16="http://schemas.microsoft.com/office/drawing/2014/main" id="{DEEE731B-FDE6-B917-51F4-69693C7DB24F}"/>
              </a:ext>
            </a:extLst>
          </p:cNvPr>
          <p:cNvPicPr>
            <a:picLocks noChangeAspect="1"/>
          </p:cNvPicPr>
          <p:nvPr/>
        </p:nvPicPr>
        <p:blipFill>
          <a:blip r:embed="rId3"/>
          <a:stretch>
            <a:fillRect/>
          </a:stretch>
        </p:blipFill>
        <p:spPr>
          <a:xfrm>
            <a:off x="7416636" y="2200101"/>
            <a:ext cx="4373582" cy="4610198"/>
          </a:xfrm>
          <a:prstGeom prst="rect">
            <a:avLst/>
          </a:prstGeom>
        </p:spPr>
      </p:pic>
    </p:spTree>
    <p:extLst>
      <p:ext uri="{BB962C8B-B14F-4D97-AF65-F5344CB8AC3E}">
        <p14:creationId xmlns:p14="http://schemas.microsoft.com/office/powerpoint/2010/main" val="10632961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Pupil premium</a:t>
            </a:r>
          </a:p>
        </p:txBody>
      </p:sp>
      <p:sp>
        <p:nvSpPr>
          <p:cNvPr id="3" name="Content Placeholder 2"/>
          <p:cNvSpPr>
            <a:spLocks noGrp="1"/>
          </p:cNvSpPr>
          <p:nvPr>
            <p:ph idx="1"/>
          </p:nvPr>
        </p:nvSpPr>
        <p:spPr>
          <a:xfrm>
            <a:off x="368300" y="2153412"/>
            <a:ext cx="11103264" cy="3586615"/>
          </a:xfrm>
        </p:spPr>
        <p:txBody>
          <a:bodyPr>
            <a:noAutofit/>
          </a:bodyPr>
          <a:lstStyle/>
          <a:p>
            <a:pPr marL="0" lvl="0" indent="0">
              <a:spcBef>
                <a:spcPts val="0"/>
              </a:spcBef>
              <a:buClrTx/>
              <a:buNone/>
            </a:pPr>
            <a:r>
              <a:rPr lang="en-GB" sz="2000" dirty="0">
                <a:solidFill>
                  <a:prstClr val="black"/>
                </a:solidFill>
                <a:latin typeface="+mj-lt"/>
              </a:rPr>
              <a:t>If you think you may be eligible for Pupil premium support, please do contact the school office who will be able to help you.</a:t>
            </a:r>
          </a:p>
          <a:p>
            <a:pPr marL="0" lvl="0" indent="0">
              <a:spcBef>
                <a:spcPts val="0"/>
              </a:spcBef>
              <a:buClrTx/>
              <a:buNone/>
            </a:pPr>
            <a:endParaRPr lang="en-GB" sz="2000" dirty="0">
              <a:solidFill>
                <a:prstClr val="black"/>
              </a:solidFill>
              <a:latin typeface="+mj-lt"/>
            </a:endParaRPr>
          </a:p>
          <a:p>
            <a:pPr marL="0" lvl="0" indent="0">
              <a:spcBef>
                <a:spcPts val="0"/>
              </a:spcBef>
              <a:buClrTx/>
              <a:buNone/>
            </a:pPr>
            <a:r>
              <a:rPr lang="en-GB" sz="2000" dirty="0">
                <a:solidFill>
                  <a:srgbClr val="2E3137"/>
                </a:solidFill>
                <a:latin typeface="+mj-lt"/>
              </a:rPr>
              <a:t>You can apply for free school meals and Pupil Premium if you get any of these benefits:</a:t>
            </a:r>
          </a:p>
          <a:p>
            <a:pPr marL="0" lvl="0" indent="0">
              <a:spcBef>
                <a:spcPts val="0"/>
              </a:spcBef>
              <a:buClrTx/>
              <a:buNone/>
            </a:pPr>
            <a:endParaRPr lang="en-GB" dirty="0">
              <a:solidFill>
                <a:srgbClr val="2E3137"/>
              </a:solidFill>
              <a:latin typeface="+mj-lt"/>
            </a:endParaRPr>
          </a:p>
          <a:p>
            <a:pPr marL="0" lvl="0" indent="0">
              <a:spcBef>
                <a:spcPts val="0"/>
              </a:spcBef>
              <a:buClrTx/>
            </a:pPr>
            <a:r>
              <a:rPr lang="en-GB" dirty="0">
                <a:solidFill>
                  <a:srgbClr val="2E3137"/>
                </a:solidFill>
                <a:latin typeface="+mj-lt"/>
              </a:rPr>
              <a:t>Universal Credit if your household income is less than £7,400 a year or £616.67 a month after tax</a:t>
            </a:r>
          </a:p>
          <a:p>
            <a:pPr marL="0" lvl="0" indent="0">
              <a:spcBef>
                <a:spcPts val="0"/>
              </a:spcBef>
              <a:buClrTx/>
            </a:pPr>
            <a:r>
              <a:rPr lang="en-GB" dirty="0">
                <a:solidFill>
                  <a:srgbClr val="2E3137"/>
                </a:solidFill>
                <a:latin typeface="+mj-lt"/>
              </a:rPr>
              <a:t>Income Support</a:t>
            </a:r>
          </a:p>
          <a:p>
            <a:pPr marL="0" lvl="0" indent="0">
              <a:spcBef>
                <a:spcPts val="0"/>
              </a:spcBef>
              <a:buClrTx/>
            </a:pPr>
            <a:r>
              <a:rPr lang="en-GB" dirty="0">
                <a:solidFill>
                  <a:srgbClr val="2E3137"/>
                </a:solidFill>
                <a:latin typeface="+mj-lt"/>
              </a:rPr>
              <a:t>Income-based Jobseeker's Allowance</a:t>
            </a:r>
          </a:p>
          <a:p>
            <a:pPr marL="0" lvl="0" indent="0">
              <a:spcBef>
                <a:spcPts val="0"/>
              </a:spcBef>
              <a:buClrTx/>
            </a:pPr>
            <a:r>
              <a:rPr lang="en-GB" dirty="0">
                <a:solidFill>
                  <a:srgbClr val="2E3137"/>
                </a:solidFill>
                <a:latin typeface="+mj-lt"/>
              </a:rPr>
              <a:t>Income-related Employment and Support Allowance</a:t>
            </a:r>
          </a:p>
          <a:p>
            <a:pPr marL="0" lvl="0" indent="0">
              <a:spcBef>
                <a:spcPts val="0"/>
              </a:spcBef>
              <a:buClrTx/>
            </a:pPr>
            <a:r>
              <a:rPr lang="en-GB" dirty="0">
                <a:solidFill>
                  <a:srgbClr val="2E3137"/>
                </a:solidFill>
                <a:latin typeface="+mj-lt"/>
              </a:rPr>
              <a:t>the guaranteed element of State Pension Credit</a:t>
            </a:r>
          </a:p>
          <a:p>
            <a:pPr marL="0" lvl="0" indent="0">
              <a:spcBef>
                <a:spcPts val="0"/>
              </a:spcBef>
              <a:buClrTx/>
            </a:pPr>
            <a:r>
              <a:rPr lang="en-GB" dirty="0">
                <a:solidFill>
                  <a:srgbClr val="2E3137"/>
                </a:solidFill>
                <a:latin typeface="+mj-lt"/>
              </a:rPr>
              <a:t>Child Tax Credit (as long as you're not also entitled to Working Tax Credit and have an annual gross income of no more than £16,190)</a:t>
            </a:r>
          </a:p>
          <a:p>
            <a:pPr marL="0" lvl="0" indent="0">
              <a:spcBef>
                <a:spcPts val="0"/>
              </a:spcBef>
              <a:buClrTx/>
            </a:pPr>
            <a:r>
              <a:rPr lang="en-GB" dirty="0">
                <a:solidFill>
                  <a:srgbClr val="2E3137"/>
                </a:solidFill>
                <a:latin typeface="+mj-lt"/>
              </a:rPr>
              <a:t>Working Tax Credit run-on (paid for four weeks after you stop qualifying for Working Tax Credit)</a:t>
            </a:r>
          </a:p>
          <a:p>
            <a:pPr marL="0" lvl="0" indent="0">
              <a:spcBef>
                <a:spcPts val="0"/>
              </a:spcBef>
              <a:buClrTx/>
            </a:pPr>
            <a:r>
              <a:rPr lang="en-GB" dirty="0">
                <a:solidFill>
                  <a:srgbClr val="2E3137"/>
                </a:solidFill>
                <a:latin typeface="+mj-lt"/>
              </a:rPr>
              <a:t>support under Part 6 of the Immigration and Asylum Act 1999</a:t>
            </a:r>
          </a:p>
          <a:p>
            <a:pPr marL="0" lvl="0" indent="0">
              <a:spcBef>
                <a:spcPts val="0"/>
              </a:spcBef>
              <a:buClrTx/>
            </a:pPr>
            <a:endParaRPr lang="en-GB" dirty="0">
              <a:solidFill>
                <a:srgbClr val="0070C0"/>
              </a:solidFill>
              <a:latin typeface="+mj-lt"/>
            </a:endParaRPr>
          </a:p>
          <a:p>
            <a:pPr marL="0" lvl="0" indent="0">
              <a:spcBef>
                <a:spcPts val="0"/>
              </a:spcBef>
              <a:buClrTx/>
              <a:buNone/>
            </a:pPr>
            <a:r>
              <a:rPr lang="en-GB" dirty="0">
                <a:solidFill>
                  <a:srgbClr val="0070C0"/>
                </a:solidFill>
                <a:latin typeface="+mj-lt"/>
              </a:rPr>
              <a:t>The money will be used to support your child all the way through primary school once applied for. </a:t>
            </a:r>
          </a:p>
          <a:p>
            <a:endParaRPr lang="en-GB" dirty="0">
              <a:latin typeface="+mj-lt"/>
            </a:endParaRPr>
          </a:p>
        </p:txBody>
      </p:sp>
    </p:spTree>
    <p:extLst>
      <p:ext uri="{BB962C8B-B14F-4D97-AF65-F5344CB8AC3E}">
        <p14:creationId xmlns:p14="http://schemas.microsoft.com/office/powerpoint/2010/main" val="547508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We love reading!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2082363"/>
            <a:ext cx="6108175" cy="4042611"/>
          </a:xfrm>
        </p:spPr>
        <p:txBody>
          <a:bodyPr vert="horz" lIns="91440" tIns="45720" rIns="91440" bIns="45720" rtlCol="0" anchor="t">
            <a:normAutofit/>
          </a:bodyPr>
          <a:lstStyle/>
          <a:p>
            <a:r>
              <a:rPr lang="en-GB" dirty="0"/>
              <a:t>Reading for pleasure</a:t>
            </a:r>
          </a:p>
          <a:p>
            <a:r>
              <a:rPr lang="en-GB" dirty="0"/>
              <a:t>Finding out information</a:t>
            </a:r>
          </a:p>
          <a:p>
            <a:r>
              <a:rPr lang="en-GB" dirty="0"/>
              <a:t>Reading the world around them</a:t>
            </a:r>
          </a:p>
          <a:p>
            <a:r>
              <a:rPr lang="en-GB" dirty="0"/>
              <a:t>Understanding forms and official documents</a:t>
            </a:r>
          </a:p>
          <a:p>
            <a:r>
              <a:rPr lang="en-GB" dirty="0"/>
              <a:t>Accessing learning </a:t>
            </a:r>
          </a:p>
        </p:txBody>
      </p:sp>
    </p:spTree>
    <p:extLst>
      <p:ext uri="{BB962C8B-B14F-4D97-AF65-F5344CB8AC3E}">
        <p14:creationId xmlns:p14="http://schemas.microsoft.com/office/powerpoint/2010/main" val="141424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sz="quarter" idx="10"/>
          </p:nvPr>
        </p:nvSpPr>
        <p:spPr/>
        <p:txBody>
          <a:bodyPr/>
          <a:lstStyle/>
          <a:p>
            <a:endParaRPr lang="en-GB"/>
          </a:p>
        </p:txBody>
      </p:sp>
      <p:sp>
        <p:nvSpPr>
          <p:cNvPr id="4" name="Picture Placeholder 3"/>
          <p:cNvSpPr>
            <a:spLocks noGrp="1"/>
          </p:cNvSpPr>
          <p:nvPr>
            <p:ph type="pic" sz="quarter" idx="11"/>
          </p:nvPr>
        </p:nvSpPr>
        <p:spPr/>
      </p:sp>
      <p:pic>
        <p:nvPicPr>
          <p:cNvPr id="5" name="Picture 4"/>
          <p:cNvPicPr>
            <a:picLocks noChangeAspect="1"/>
          </p:cNvPicPr>
          <p:nvPr/>
        </p:nvPicPr>
        <p:blipFill>
          <a:blip r:embed="rId3"/>
          <a:stretch>
            <a:fillRect/>
          </a:stretch>
        </p:blipFill>
        <p:spPr>
          <a:xfrm rot="16200000">
            <a:off x="1542033" y="304442"/>
            <a:ext cx="4576483" cy="6180143"/>
          </a:xfrm>
          <a:prstGeom prst="rect">
            <a:avLst/>
          </a:prstGeom>
        </p:spPr>
      </p:pic>
      <p:pic>
        <p:nvPicPr>
          <p:cNvPr id="6" name="Picture 5"/>
          <p:cNvPicPr>
            <a:picLocks noChangeAspect="1"/>
          </p:cNvPicPr>
          <p:nvPr/>
        </p:nvPicPr>
        <p:blipFill>
          <a:blip r:embed="rId4"/>
          <a:stretch>
            <a:fillRect/>
          </a:stretch>
        </p:blipFill>
        <p:spPr>
          <a:xfrm rot="16200000">
            <a:off x="7804634" y="2090487"/>
            <a:ext cx="3616959" cy="4926664"/>
          </a:xfrm>
          <a:prstGeom prst="rect">
            <a:avLst/>
          </a:prstGeom>
        </p:spPr>
      </p:pic>
    </p:spTree>
    <p:extLst>
      <p:ext uri="{BB962C8B-B14F-4D97-AF65-F5344CB8AC3E}">
        <p14:creationId xmlns:p14="http://schemas.microsoft.com/office/powerpoint/2010/main" val="113636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fontScale="90000"/>
          </a:bodyPr>
          <a:lstStyle/>
          <a:p>
            <a:r>
              <a:rPr lang="en-GB" sz="4400" dirty="0">
                <a:latin typeface="+mn-lt"/>
              </a:rPr>
              <a:t>Common Exception Words </a:t>
            </a:r>
          </a:p>
        </p:txBody>
      </p:sp>
      <p:pic>
        <p:nvPicPr>
          <p:cNvPr id="5" name="Picture 4"/>
          <p:cNvPicPr>
            <a:picLocks noChangeAspect="1"/>
          </p:cNvPicPr>
          <p:nvPr/>
        </p:nvPicPr>
        <p:blipFill>
          <a:blip r:embed="rId3"/>
          <a:stretch>
            <a:fillRect/>
          </a:stretch>
        </p:blipFill>
        <p:spPr>
          <a:xfrm rot="15940962">
            <a:off x="905888" y="1195680"/>
            <a:ext cx="2792977" cy="3791750"/>
          </a:xfrm>
          <a:prstGeom prst="rect">
            <a:avLst/>
          </a:prstGeom>
        </p:spPr>
      </p:pic>
      <p:pic>
        <p:nvPicPr>
          <p:cNvPr id="6" name="Picture 5"/>
          <p:cNvPicPr>
            <a:picLocks noChangeAspect="1"/>
          </p:cNvPicPr>
          <p:nvPr/>
        </p:nvPicPr>
        <p:blipFill>
          <a:blip r:embed="rId4"/>
          <a:stretch>
            <a:fillRect/>
          </a:stretch>
        </p:blipFill>
        <p:spPr>
          <a:xfrm rot="16200000">
            <a:off x="1832891" y="3726716"/>
            <a:ext cx="2442404" cy="3462412"/>
          </a:xfrm>
          <a:prstGeom prst="rect">
            <a:avLst/>
          </a:prstGeom>
        </p:spPr>
      </p:pic>
      <p:pic>
        <p:nvPicPr>
          <p:cNvPr id="7" name="Picture 6"/>
          <p:cNvPicPr>
            <a:picLocks noChangeAspect="1"/>
          </p:cNvPicPr>
          <p:nvPr/>
        </p:nvPicPr>
        <p:blipFill>
          <a:blip r:embed="rId5"/>
          <a:stretch>
            <a:fillRect/>
          </a:stretch>
        </p:blipFill>
        <p:spPr>
          <a:xfrm rot="16489334">
            <a:off x="5844630" y="1405343"/>
            <a:ext cx="3004143" cy="3919748"/>
          </a:xfrm>
          <a:prstGeom prst="rect">
            <a:avLst/>
          </a:prstGeom>
        </p:spPr>
      </p:pic>
      <p:pic>
        <p:nvPicPr>
          <p:cNvPr id="8" name="Picture 7"/>
          <p:cNvPicPr>
            <a:picLocks noChangeAspect="1"/>
          </p:cNvPicPr>
          <p:nvPr/>
        </p:nvPicPr>
        <p:blipFill>
          <a:blip r:embed="rId6"/>
          <a:stretch>
            <a:fillRect/>
          </a:stretch>
        </p:blipFill>
        <p:spPr>
          <a:xfrm rot="16697115">
            <a:off x="7999642" y="3664828"/>
            <a:ext cx="2852535" cy="3919429"/>
          </a:xfrm>
          <a:prstGeom prst="rect">
            <a:avLst/>
          </a:prstGeom>
        </p:spPr>
      </p:pic>
    </p:spTree>
    <p:extLst>
      <p:ext uri="{BB962C8B-B14F-4D97-AF65-F5344CB8AC3E}">
        <p14:creationId xmlns:p14="http://schemas.microsoft.com/office/powerpoint/2010/main" val="34647602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108175" cy="5006864"/>
          </a:xfrm>
        </p:spPr>
        <p:txBody>
          <a:bodyPr vert="horz" lIns="91440" tIns="45720" rIns="91440" bIns="45720" rtlCol="0" anchor="t">
            <a:normAutofit lnSpcReduction="10000"/>
          </a:bodyPr>
          <a:lstStyle/>
          <a:p>
            <a:r>
              <a:rPr lang="en-GB" dirty="0"/>
              <a:t>5 – 10 minutes</a:t>
            </a:r>
          </a:p>
          <a:p>
            <a:r>
              <a:rPr lang="en-GB" dirty="0"/>
              <a:t>Choose a time that works for you</a:t>
            </a:r>
          </a:p>
          <a:p>
            <a:r>
              <a:rPr lang="en-GB" dirty="0"/>
              <a:t>Be positive and celebrate successes</a:t>
            </a:r>
          </a:p>
          <a:p>
            <a:r>
              <a:rPr lang="en-GB" dirty="0"/>
              <a:t>Encourage them to point to the graphemes</a:t>
            </a:r>
          </a:p>
          <a:p>
            <a:r>
              <a:rPr lang="en-GB" dirty="0"/>
              <a:t>Encourage them to say the sounds and blend them together</a:t>
            </a:r>
          </a:p>
          <a:p>
            <a:r>
              <a:rPr lang="en-GB" dirty="0"/>
              <a:t>Be patient and let them try and work it out </a:t>
            </a:r>
          </a:p>
          <a:p>
            <a:r>
              <a:rPr lang="en-GB" dirty="0"/>
              <a:t>Read common exception words by sight. </a:t>
            </a:r>
          </a:p>
          <a:p>
            <a:endParaRPr lang="en-GB" dirty="0"/>
          </a:p>
        </p:txBody>
      </p:sp>
      <p:pic>
        <p:nvPicPr>
          <p:cNvPr id="4" name="Picture 3"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ChangeAspect="1"/>
          </p:cNvPicPr>
          <p:nvPr/>
        </p:nvPicPr>
        <p:blipFill rotWithShape="1">
          <a:blip r:embed="rId3"/>
          <a:srcRect t="9859" b="9859"/>
          <a:stretch/>
        </p:blipFill>
        <p:spPr>
          <a:xfrm>
            <a:off x="314590" y="1986111"/>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7770156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Fluent reading</a:t>
            </a:r>
          </a:p>
        </p:txBody>
      </p:sp>
      <p:pic>
        <p:nvPicPr>
          <p:cNvPr id="4" name="Picture 3">
            <a:hlinkClick r:id="rId3" action="ppaction://hlinkfile"/>
          </p:cNvPr>
          <p:cNvPicPr>
            <a:picLocks noChangeAspect="1"/>
          </p:cNvPicPr>
          <p:nvPr/>
        </p:nvPicPr>
        <p:blipFill>
          <a:blip r:embed="rId4"/>
          <a:stretch>
            <a:fillRect/>
          </a:stretch>
        </p:blipFill>
        <p:spPr>
          <a:xfrm>
            <a:off x="538432" y="1916112"/>
            <a:ext cx="7350865" cy="4344988"/>
          </a:xfrm>
          <a:prstGeom prst="rect">
            <a:avLst/>
          </a:prstGeom>
        </p:spPr>
      </p:pic>
    </p:spTree>
    <p:extLst>
      <p:ext uri="{BB962C8B-B14F-4D97-AF65-F5344CB8AC3E}">
        <p14:creationId xmlns:p14="http://schemas.microsoft.com/office/powerpoint/2010/main" val="5690520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24542" y="746645"/>
            <a:ext cx="6770915" cy="1325563"/>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3600" b="1" kern="1200">
                <a:solidFill>
                  <a:schemeClr val="bg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GB" dirty="0">
                <a:solidFill>
                  <a:prstClr val="white"/>
                </a:solidFill>
                <a:latin typeface="Calibri" panose="020F0502020204030204"/>
              </a:rPr>
              <a:t>The Year 1 </a:t>
            </a:r>
            <a:r>
              <a:rPr kumimoji="0" lang="en-GB" sz="3600" b="1" i="0" u="none" strike="noStrike" kern="1200" cap="none" spc="0" normalizeH="0" baseline="0" noProof="0" dirty="0">
                <a:ln>
                  <a:noFill/>
                </a:ln>
                <a:solidFill>
                  <a:prstClr val="white"/>
                </a:solidFill>
                <a:effectLst/>
                <a:uLnTx/>
                <a:uFillTx/>
                <a:latin typeface="Calibri" panose="020F0502020204030204"/>
                <a:ea typeface="+mj-ea"/>
                <a:cs typeface="+mj-cs"/>
              </a:rPr>
              <a:t>Phonics Screening Check </a:t>
            </a:r>
            <a:r>
              <a:rPr kumimoji="0" lang="en-GB" sz="3600" b="1" i="0" u="none" strike="noStrike" kern="1200" cap="none" spc="0" normalizeH="0" baseline="0" noProof="0" dirty="0">
                <a:ln>
                  <a:noFill/>
                </a:ln>
                <a:solidFill>
                  <a:prstClr val="white"/>
                </a:solidFill>
                <a:effectLst/>
                <a:uLnTx/>
                <a:uFillTx/>
                <a:latin typeface="Calibri Light" panose="020F0302020204030204"/>
                <a:ea typeface="+mj-ea"/>
                <a:cs typeface="+mj-cs"/>
              </a:rPr>
              <a:t/>
            </a:r>
            <a:br>
              <a:rPr kumimoji="0" lang="en-GB" sz="3600" b="1" i="0" u="none" strike="noStrike" kern="1200" cap="none" spc="0" normalizeH="0" baseline="0" noProof="0" dirty="0">
                <a:ln>
                  <a:noFill/>
                </a:ln>
                <a:solidFill>
                  <a:prstClr val="white"/>
                </a:solidFill>
                <a:effectLst/>
                <a:uLnTx/>
                <a:uFillTx/>
                <a:latin typeface="Calibri Light" panose="020F0302020204030204"/>
                <a:ea typeface="+mj-ea"/>
                <a:cs typeface="+mj-cs"/>
              </a:rPr>
            </a:br>
            <a:endParaRPr kumimoji="0" lang="en-GB" sz="3600" b="1" i="0" u="none" strike="noStrike" kern="1200" cap="none" spc="0" normalizeH="0" baseline="0" noProof="0" dirty="0">
              <a:ln>
                <a:noFill/>
              </a:ln>
              <a:solidFill>
                <a:prstClr val="white"/>
              </a:solidFill>
              <a:effectLst/>
              <a:uLnTx/>
              <a:uFillTx/>
              <a:latin typeface="Calibri Light" panose="020F0302020204030204"/>
              <a:ea typeface="+mj-ea"/>
              <a:cs typeface="+mj-cs"/>
            </a:endParaRPr>
          </a:p>
        </p:txBody>
      </p:sp>
      <p:pic>
        <p:nvPicPr>
          <p:cNvPr id="2" name="Picture 1"/>
          <p:cNvPicPr>
            <a:picLocks noChangeAspect="1"/>
          </p:cNvPicPr>
          <p:nvPr/>
        </p:nvPicPr>
        <p:blipFill>
          <a:blip r:embed="rId3"/>
          <a:stretch>
            <a:fillRect/>
          </a:stretch>
        </p:blipFill>
        <p:spPr>
          <a:xfrm>
            <a:off x="424542" y="1687286"/>
            <a:ext cx="2413951" cy="3429680"/>
          </a:xfrm>
          <a:prstGeom prst="rect">
            <a:avLst/>
          </a:prstGeom>
        </p:spPr>
      </p:pic>
      <p:pic>
        <p:nvPicPr>
          <p:cNvPr id="6" name="Picture 5"/>
          <p:cNvPicPr>
            <a:picLocks noChangeAspect="1"/>
          </p:cNvPicPr>
          <p:nvPr/>
        </p:nvPicPr>
        <p:blipFill>
          <a:blip r:embed="rId4"/>
          <a:stretch>
            <a:fillRect/>
          </a:stretch>
        </p:blipFill>
        <p:spPr>
          <a:xfrm>
            <a:off x="3168920" y="1698510"/>
            <a:ext cx="2405744" cy="3418456"/>
          </a:xfrm>
          <a:prstGeom prst="rect">
            <a:avLst/>
          </a:prstGeom>
        </p:spPr>
      </p:pic>
      <p:pic>
        <p:nvPicPr>
          <p:cNvPr id="7" name="Picture 6"/>
          <p:cNvPicPr>
            <a:picLocks noChangeAspect="1"/>
          </p:cNvPicPr>
          <p:nvPr/>
        </p:nvPicPr>
        <p:blipFill>
          <a:blip r:embed="rId5"/>
          <a:stretch>
            <a:fillRect/>
          </a:stretch>
        </p:blipFill>
        <p:spPr>
          <a:xfrm>
            <a:off x="5868338" y="1687286"/>
            <a:ext cx="2358174" cy="3429680"/>
          </a:xfrm>
          <a:prstGeom prst="rect">
            <a:avLst/>
          </a:prstGeom>
        </p:spPr>
      </p:pic>
    </p:spTree>
    <p:extLst>
      <p:ext uri="{BB962C8B-B14F-4D97-AF65-F5344CB8AC3E}">
        <p14:creationId xmlns:p14="http://schemas.microsoft.com/office/powerpoint/2010/main" val="20871920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6190" y="882134"/>
            <a:ext cx="5998309"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prstClr val="white"/>
                </a:solidFill>
                <a:effectLst/>
                <a:uLnTx/>
                <a:uFillTx/>
                <a:latin typeface="Calibri" panose="020F0502020204030204"/>
                <a:ea typeface="+mn-ea"/>
                <a:cs typeface="+mn-cs"/>
              </a:rPr>
              <a:t>How does the check work? </a:t>
            </a:r>
          </a:p>
        </p:txBody>
      </p:sp>
      <p:pic>
        <p:nvPicPr>
          <p:cNvPr id="5" name="Picture 4"/>
          <p:cNvPicPr>
            <a:picLocks noChangeAspect="1"/>
          </p:cNvPicPr>
          <p:nvPr/>
        </p:nvPicPr>
        <p:blipFill>
          <a:blip r:embed="rId3"/>
          <a:stretch>
            <a:fillRect/>
          </a:stretch>
        </p:blipFill>
        <p:spPr>
          <a:xfrm>
            <a:off x="1034144" y="1711363"/>
            <a:ext cx="2612571" cy="3726756"/>
          </a:xfrm>
          <a:prstGeom prst="rect">
            <a:avLst/>
          </a:prstGeom>
        </p:spPr>
      </p:pic>
      <p:pic>
        <p:nvPicPr>
          <p:cNvPr id="6" name="Picture 5"/>
          <p:cNvPicPr>
            <a:picLocks noChangeAspect="1"/>
          </p:cNvPicPr>
          <p:nvPr/>
        </p:nvPicPr>
        <p:blipFill>
          <a:blip r:embed="rId4"/>
          <a:stretch>
            <a:fillRect/>
          </a:stretch>
        </p:blipFill>
        <p:spPr>
          <a:xfrm>
            <a:off x="4071257" y="1711363"/>
            <a:ext cx="2590800" cy="3740650"/>
          </a:xfrm>
          <a:prstGeom prst="rect">
            <a:avLst/>
          </a:prstGeom>
        </p:spPr>
      </p:pic>
    </p:spTree>
    <p:extLst>
      <p:ext uri="{BB962C8B-B14F-4D97-AF65-F5344CB8AC3E}">
        <p14:creationId xmlns:p14="http://schemas.microsoft.com/office/powerpoint/2010/main" val="32758732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Further communication</a:t>
            </a:r>
          </a:p>
        </p:txBody>
      </p:sp>
      <p:pic>
        <p:nvPicPr>
          <p:cNvPr id="5" name="Picture 4"/>
          <p:cNvPicPr>
            <a:picLocks noChangeAspect="1"/>
          </p:cNvPicPr>
          <p:nvPr/>
        </p:nvPicPr>
        <p:blipFill>
          <a:blip r:embed="rId3"/>
          <a:stretch>
            <a:fillRect/>
          </a:stretch>
        </p:blipFill>
        <p:spPr>
          <a:xfrm>
            <a:off x="1235296" y="958632"/>
            <a:ext cx="4666137" cy="5578375"/>
          </a:xfrm>
          <a:prstGeom prst="rect">
            <a:avLst/>
          </a:prstGeom>
        </p:spPr>
      </p:pic>
    </p:spTree>
    <p:extLst>
      <p:ext uri="{BB962C8B-B14F-4D97-AF65-F5344CB8AC3E}">
        <p14:creationId xmlns:p14="http://schemas.microsoft.com/office/powerpoint/2010/main" val="2525761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793347432"/>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TM10001115[[fn=Parcel]]</Template>
  <TotalTime>6187</TotalTime>
  <Words>2455</Words>
  <Application>Microsoft Office PowerPoint</Application>
  <PresentationFormat>Widescreen</PresentationFormat>
  <Paragraphs>135</Paragraphs>
  <Slides>15</Slides>
  <Notes>15</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15</vt:i4>
      </vt:variant>
    </vt:vector>
  </HeadingPairs>
  <TitlesOfParts>
    <vt:vector size="22" baseType="lpstr">
      <vt:lpstr>Arial</vt:lpstr>
      <vt:lpstr>Calibri</vt:lpstr>
      <vt:lpstr>Calibri Light</vt:lpstr>
      <vt:lpstr>Gill Sans MT</vt:lpstr>
      <vt:lpstr>Parcel</vt:lpstr>
      <vt:lpstr>Office Theme</vt:lpstr>
      <vt:lpstr>1_Office Theme</vt:lpstr>
      <vt:lpstr>Welcome to year 1!</vt:lpstr>
      <vt:lpstr>Meet the team</vt:lpstr>
      <vt:lpstr>The year ahead</vt:lpstr>
      <vt:lpstr>Some reminders</vt:lpstr>
      <vt:lpstr>attendance</vt:lpstr>
      <vt:lpstr>Pupil premium</vt:lpstr>
      <vt:lpstr>We love reading! </vt:lpstr>
      <vt:lpstr>PowerPoint Presentation</vt:lpstr>
      <vt:lpstr>Common Exception Words </vt:lpstr>
      <vt:lpstr>Reading at home </vt:lpstr>
      <vt:lpstr>Fluent reading</vt:lpstr>
      <vt:lpstr>PowerPoint Presentation</vt:lpstr>
      <vt:lpstr>PowerPoint Presentation</vt:lpstr>
      <vt:lpstr>Further communication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user</dc:creator>
  <cp:lastModifiedBy>Jess DEVANNY</cp:lastModifiedBy>
  <cp:revision>34</cp:revision>
  <cp:lastPrinted>2025-09-25T09:23:47Z</cp:lastPrinted>
  <dcterms:created xsi:type="dcterms:W3CDTF">2024-09-19T12:23:34Z</dcterms:created>
  <dcterms:modified xsi:type="dcterms:W3CDTF">2026-09-15T15:12:19Z</dcterms:modified>
</cp:coreProperties>
</file>