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70" r:id="rId2"/>
    <p:sldId id="257" r:id="rId3"/>
    <p:sldId id="258" r:id="rId4"/>
    <p:sldId id="274" r:id="rId5"/>
    <p:sldId id="273" r:id="rId6"/>
    <p:sldId id="271" r:id="rId7"/>
    <p:sldId id="259" r:id="rId8"/>
    <p:sldId id="260" r:id="rId9"/>
    <p:sldId id="261" r:id="rId10"/>
    <p:sldId id="262" r:id="rId11"/>
    <p:sldId id="263" r:id="rId12"/>
    <p:sldId id="266" r:id="rId13"/>
    <p:sldId id="264" r:id="rId14"/>
    <p:sldId id="268" r:id="rId15"/>
    <p:sldId id="267" r:id="rId16"/>
    <p:sldId id="26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3" d="100"/>
          <a:sy n="83" d="100"/>
        </p:scale>
        <p:origin x="68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143980-0F83-450C-AC8F-8C066A51C5EB}" type="datetimeFigureOut">
              <a:rPr lang="en-GB" smtClean="0"/>
              <a:t>02/12/2024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5AA34F-853B-41A7-BC80-FFDFC5DB8A17}" type="slidenum">
              <a:rPr lang="en-GB" smtClean="0"/>
              <a:t>‹#›</a:t>
            </a:fld>
            <a:endParaRPr lang="en-GB"/>
          </a:p>
        </p:txBody>
      </p:sp>
    </p:spTree>
    <p:extLst>
      <p:ext uri="{BB962C8B-B14F-4D97-AF65-F5344CB8AC3E}">
        <p14:creationId xmlns:p14="http://schemas.microsoft.com/office/powerpoint/2010/main" val="2596017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2</a:t>
            </a:fld>
            <a:endParaRPr lang="en-GB"/>
          </a:p>
        </p:txBody>
      </p:sp>
    </p:spTree>
    <p:extLst>
      <p:ext uri="{BB962C8B-B14F-4D97-AF65-F5344CB8AC3E}">
        <p14:creationId xmlns:p14="http://schemas.microsoft.com/office/powerpoint/2010/main" val="2087018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3</a:t>
            </a:fld>
            <a:endParaRPr lang="en-GB"/>
          </a:p>
        </p:txBody>
      </p:sp>
    </p:spTree>
    <p:extLst>
      <p:ext uri="{BB962C8B-B14F-4D97-AF65-F5344CB8AC3E}">
        <p14:creationId xmlns:p14="http://schemas.microsoft.com/office/powerpoint/2010/main" val="339403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994839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3143970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6</a:t>
            </a:fld>
            <a:endParaRPr lang="en-GB"/>
          </a:p>
        </p:txBody>
      </p:sp>
    </p:spTree>
    <p:extLst>
      <p:ext uri="{BB962C8B-B14F-4D97-AF65-F5344CB8AC3E}">
        <p14:creationId xmlns:p14="http://schemas.microsoft.com/office/powerpoint/2010/main" val="216097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7</a:t>
            </a:fld>
            <a:endParaRPr lang="en-GB"/>
          </a:p>
        </p:txBody>
      </p:sp>
    </p:spTree>
    <p:extLst>
      <p:ext uri="{BB962C8B-B14F-4D97-AF65-F5344CB8AC3E}">
        <p14:creationId xmlns:p14="http://schemas.microsoft.com/office/powerpoint/2010/main" val="3874073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8</a:t>
            </a:fld>
            <a:endParaRPr lang="en-GB"/>
          </a:p>
        </p:txBody>
      </p:sp>
    </p:spTree>
    <p:extLst>
      <p:ext uri="{BB962C8B-B14F-4D97-AF65-F5344CB8AC3E}">
        <p14:creationId xmlns:p14="http://schemas.microsoft.com/office/powerpoint/2010/main" val="1116902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10</a:t>
            </a:fld>
            <a:endParaRPr lang="en-GB"/>
          </a:p>
        </p:txBody>
      </p:sp>
    </p:spTree>
    <p:extLst>
      <p:ext uri="{BB962C8B-B14F-4D97-AF65-F5344CB8AC3E}">
        <p14:creationId xmlns:p14="http://schemas.microsoft.com/office/powerpoint/2010/main" val="2531219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11</a:t>
            </a:fld>
            <a:endParaRPr lang="en-GB"/>
          </a:p>
        </p:txBody>
      </p:sp>
    </p:spTree>
    <p:extLst>
      <p:ext uri="{BB962C8B-B14F-4D97-AF65-F5344CB8AC3E}">
        <p14:creationId xmlns:p14="http://schemas.microsoft.com/office/powerpoint/2010/main" val="1140153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12</a:t>
            </a:fld>
            <a:endParaRPr lang="en-GB"/>
          </a:p>
        </p:txBody>
      </p:sp>
    </p:spTree>
    <p:extLst>
      <p:ext uri="{BB962C8B-B14F-4D97-AF65-F5344CB8AC3E}">
        <p14:creationId xmlns:p14="http://schemas.microsoft.com/office/powerpoint/2010/main" val="2972105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13</a:t>
            </a:fld>
            <a:endParaRPr lang="en-GB"/>
          </a:p>
        </p:txBody>
      </p:sp>
    </p:spTree>
    <p:extLst>
      <p:ext uri="{BB962C8B-B14F-4D97-AF65-F5344CB8AC3E}">
        <p14:creationId xmlns:p14="http://schemas.microsoft.com/office/powerpoint/2010/main" val="3175515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14</a:t>
            </a:fld>
            <a:endParaRPr lang="en-GB"/>
          </a:p>
        </p:txBody>
      </p:sp>
    </p:spTree>
    <p:extLst>
      <p:ext uri="{BB962C8B-B14F-4D97-AF65-F5344CB8AC3E}">
        <p14:creationId xmlns:p14="http://schemas.microsoft.com/office/powerpoint/2010/main" val="41477822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15</a:t>
            </a:fld>
            <a:endParaRPr lang="en-GB"/>
          </a:p>
        </p:txBody>
      </p:sp>
    </p:spTree>
    <p:extLst>
      <p:ext uri="{BB962C8B-B14F-4D97-AF65-F5344CB8AC3E}">
        <p14:creationId xmlns:p14="http://schemas.microsoft.com/office/powerpoint/2010/main" val="31472531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5AA34F-853B-41A7-BC80-FFDFC5DB8A17}" type="slidenum">
              <a:rPr lang="en-GB" smtClean="0"/>
              <a:t>16</a:t>
            </a:fld>
            <a:endParaRPr lang="en-GB"/>
          </a:p>
        </p:txBody>
      </p:sp>
    </p:spTree>
    <p:extLst>
      <p:ext uri="{BB962C8B-B14F-4D97-AF65-F5344CB8AC3E}">
        <p14:creationId xmlns:p14="http://schemas.microsoft.com/office/powerpoint/2010/main" val="1043446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17D1D25-B361-4BCD-A816-71EFE035D832}"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4246295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7D1D25-B361-4BCD-A816-71EFE035D832}"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303809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7D1D25-B361-4BCD-A816-71EFE035D832}"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3048752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17D1D25-B361-4BCD-A816-71EFE035D832}"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237927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17D1D25-B361-4BCD-A816-71EFE035D832}" type="datetimeFigureOut">
              <a:rPr lang="en-GB" smtClean="0"/>
              <a:t>02/12/2024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509214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17D1D25-B361-4BCD-A816-71EFE035D832}" type="datetimeFigureOut">
              <a:rPr lang="en-GB" smtClean="0"/>
              <a:t>02/12/2024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2492877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7D1D25-B361-4BCD-A816-71EFE035D832}" type="datetimeFigureOut">
              <a:rPr lang="en-GB" smtClean="0"/>
              <a:t>02/12/2024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2934157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17D1D25-B361-4BCD-A816-71EFE035D832}"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1493516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17D1D25-B361-4BCD-A816-71EFE035D832}" type="datetimeFigureOut">
              <a:rPr lang="en-GB" smtClean="0"/>
              <a:t>02/12/2024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2756436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7D1D25-B361-4BCD-A816-71EFE035D832}"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2604483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7D1D25-B361-4BCD-A816-71EFE035D832}" type="datetimeFigureOut">
              <a:rPr lang="en-GB" smtClean="0"/>
              <a:t>02/12/2024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6B95-ADDE-4F09-88E1-DD2A560EC70F}" type="slidenum">
              <a:rPr lang="en-GB" smtClean="0"/>
              <a:t>‹#›</a:t>
            </a:fld>
            <a:endParaRPr lang="en-GB"/>
          </a:p>
        </p:txBody>
      </p:sp>
    </p:spTree>
    <p:extLst>
      <p:ext uri="{BB962C8B-B14F-4D97-AF65-F5344CB8AC3E}">
        <p14:creationId xmlns:p14="http://schemas.microsoft.com/office/powerpoint/2010/main" val="2236928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53397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3802295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7D1D25-B361-4BCD-A816-71EFE035D832}" type="datetimeFigureOut">
              <a:rPr lang="en-GB" smtClean="0"/>
              <a:t>02/12/2024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C96B95-ADDE-4F09-88E1-DD2A560EC70F}" type="slidenum">
              <a:rPr lang="en-GB" smtClean="0"/>
              <a:t>‹#›</a:t>
            </a:fld>
            <a:endParaRPr lang="en-GB"/>
          </a:p>
        </p:txBody>
      </p:sp>
    </p:spTree>
    <p:extLst>
      <p:ext uri="{BB962C8B-B14F-4D97-AF65-F5344CB8AC3E}">
        <p14:creationId xmlns:p14="http://schemas.microsoft.com/office/powerpoint/2010/main" val="4025240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goldenvalleyschool.co.uk/attachments/download.asp?file=311&amp;type=pdf"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34492" y="862148"/>
            <a:ext cx="8847908" cy="584775"/>
          </a:xfrm>
          <a:prstGeom prst="rect">
            <a:avLst/>
          </a:prstGeom>
          <a:noFill/>
        </p:spPr>
        <p:txBody>
          <a:bodyPr wrap="square" rtlCol="0">
            <a:spAutoFit/>
          </a:bodyPr>
          <a:lstStyle/>
          <a:p>
            <a:r>
              <a:rPr lang="en-GB" sz="3200" u="sng" dirty="0" smtClean="0"/>
              <a:t> How we teach writing at Golden Valley</a:t>
            </a:r>
            <a:endParaRPr lang="en-GB" sz="3200" u="sng" dirty="0"/>
          </a:p>
        </p:txBody>
      </p:sp>
      <p:pic>
        <p:nvPicPr>
          <p:cNvPr id="3" name="Picture 2"/>
          <p:cNvPicPr>
            <a:picLocks noChangeAspect="1"/>
          </p:cNvPicPr>
          <p:nvPr/>
        </p:nvPicPr>
        <p:blipFill>
          <a:blip r:embed="rId2"/>
          <a:stretch>
            <a:fillRect/>
          </a:stretch>
        </p:blipFill>
        <p:spPr>
          <a:xfrm>
            <a:off x="2211979" y="1729496"/>
            <a:ext cx="7680958" cy="4755942"/>
          </a:xfrm>
          <a:prstGeom prst="rect">
            <a:avLst/>
          </a:prstGeom>
        </p:spPr>
      </p:pic>
    </p:spTree>
    <p:extLst>
      <p:ext uri="{BB962C8B-B14F-4D97-AF65-F5344CB8AC3E}">
        <p14:creationId xmlns:p14="http://schemas.microsoft.com/office/powerpoint/2010/main" val="3389243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77389" y="482226"/>
            <a:ext cx="9614262" cy="6011593"/>
          </a:xfrm>
          <a:prstGeom prst="rect">
            <a:avLst/>
          </a:prstGeom>
        </p:spPr>
      </p:pic>
      <p:sp>
        <p:nvSpPr>
          <p:cNvPr id="3" name="TextBox 2"/>
          <p:cNvSpPr txBox="1"/>
          <p:nvPr/>
        </p:nvSpPr>
        <p:spPr>
          <a:xfrm>
            <a:off x="7065818" y="4655127"/>
            <a:ext cx="4451927" cy="1200329"/>
          </a:xfrm>
          <a:prstGeom prst="rect">
            <a:avLst/>
          </a:prstGeom>
          <a:noFill/>
        </p:spPr>
        <p:txBody>
          <a:bodyPr wrap="square" rtlCol="0">
            <a:spAutoFit/>
          </a:bodyPr>
          <a:lstStyle/>
          <a:p>
            <a:r>
              <a:rPr lang="en-GB" dirty="0" smtClean="0"/>
              <a:t>Writing is a complicated, complex </a:t>
            </a:r>
            <a:r>
              <a:rPr lang="en-GB" dirty="0"/>
              <a:t>process that must be taught in small steps focussing on Transcription first.</a:t>
            </a:r>
          </a:p>
          <a:p>
            <a:endParaRPr lang="en-GB" dirty="0"/>
          </a:p>
        </p:txBody>
      </p:sp>
    </p:spTree>
    <p:extLst>
      <p:ext uri="{BB962C8B-B14F-4D97-AF65-F5344CB8AC3E}">
        <p14:creationId xmlns:p14="http://schemas.microsoft.com/office/powerpoint/2010/main" val="2400934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89015" y="0"/>
            <a:ext cx="10267110" cy="4610203"/>
          </a:xfrm>
          <a:prstGeom prst="rect">
            <a:avLst/>
          </a:prstGeom>
        </p:spPr>
      </p:pic>
      <p:sp>
        <p:nvSpPr>
          <p:cNvPr id="3" name="TextBox 2"/>
          <p:cNvSpPr txBox="1"/>
          <p:nvPr/>
        </p:nvSpPr>
        <p:spPr>
          <a:xfrm>
            <a:off x="501137" y="4453774"/>
            <a:ext cx="9884229" cy="1200329"/>
          </a:xfrm>
          <a:prstGeom prst="rect">
            <a:avLst/>
          </a:prstGeom>
          <a:noFill/>
        </p:spPr>
        <p:txBody>
          <a:bodyPr wrap="square" rtlCol="0">
            <a:spAutoFit/>
          </a:bodyPr>
          <a:lstStyle/>
          <a:p>
            <a:r>
              <a:rPr lang="en-GB" sz="3600" dirty="0" smtClean="0"/>
              <a:t>VGP- Vocabulary, Grammar, Punctuation</a:t>
            </a:r>
          </a:p>
          <a:p>
            <a:r>
              <a:rPr lang="en-GB" sz="3600" dirty="0" smtClean="0"/>
              <a:t>Comp- Composition</a:t>
            </a:r>
            <a:endParaRPr lang="en-GB" sz="3600" dirty="0"/>
          </a:p>
        </p:txBody>
      </p:sp>
      <p:sp>
        <p:nvSpPr>
          <p:cNvPr id="4" name="Rectangle 3"/>
          <p:cNvSpPr/>
          <p:nvPr/>
        </p:nvSpPr>
        <p:spPr>
          <a:xfrm>
            <a:off x="5522570" y="5211909"/>
            <a:ext cx="6096000" cy="1200329"/>
          </a:xfrm>
          <a:prstGeom prst="rect">
            <a:avLst/>
          </a:prstGeom>
        </p:spPr>
        <p:txBody>
          <a:bodyPr>
            <a:spAutoFit/>
          </a:bodyPr>
          <a:lstStyle/>
          <a:p>
            <a:r>
              <a:rPr lang="en-GB" dirty="0" smtClean="0"/>
              <a:t>The research is </a:t>
            </a:r>
            <a:r>
              <a:rPr lang="en-GB" dirty="0"/>
              <a:t>clear that for children to be successful </a:t>
            </a:r>
            <a:r>
              <a:rPr lang="en-GB" dirty="0" smtClean="0"/>
              <a:t>writers, </a:t>
            </a:r>
            <a:r>
              <a:rPr lang="en-GB" dirty="0"/>
              <a:t>they must master handwriting and spelling before they are asked to </a:t>
            </a:r>
            <a:r>
              <a:rPr lang="en-GB" dirty="0" smtClean="0"/>
              <a:t>write down their </a:t>
            </a:r>
            <a:r>
              <a:rPr lang="en-GB" dirty="0"/>
              <a:t>own stories. Phonics is key as is mastering handwriting and understanding what a sentence is. </a:t>
            </a:r>
            <a:endParaRPr lang="en-GB" dirty="0"/>
          </a:p>
        </p:txBody>
      </p:sp>
    </p:spTree>
    <p:extLst>
      <p:ext uri="{BB962C8B-B14F-4D97-AF65-F5344CB8AC3E}">
        <p14:creationId xmlns:p14="http://schemas.microsoft.com/office/powerpoint/2010/main" val="795454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rot="16200000">
            <a:off x="4477960" y="-95534"/>
            <a:ext cx="2507616" cy="3413688"/>
          </a:xfrm>
          <a:prstGeom prst="rect">
            <a:avLst/>
          </a:prstGeom>
        </p:spPr>
      </p:pic>
      <p:pic>
        <p:nvPicPr>
          <p:cNvPr id="5" name="Picture 4"/>
          <p:cNvPicPr>
            <a:picLocks noChangeAspect="1"/>
          </p:cNvPicPr>
          <p:nvPr/>
        </p:nvPicPr>
        <p:blipFill>
          <a:blip r:embed="rId4"/>
          <a:stretch>
            <a:fillRect/>
          </a:stretch>
        </p:blipFill>
        <p:spPr>
          <a:xfrm rot="16200000">
            <a:off x="551905" y="-200552"/>
            <a:ext cx="2751455" cy="3623725"/>
          </a:xfrm>
          <a:prstGeom prst="rect">
            <a:avLst/>
          </a:prstGeom>
        </p:spPr>
      </p:pic>
      <p:pic>
        <p:nvPicPr>
          <p:cNvPr id="7" name="Picture 6"/>
          <p:cNvPicPr>
            <a:picLocks noChangeAspect="1"/>
          </p:cNvPicPr>
          <p:nvPr/>
        </p:nvPicPr>
        <p:blipFill>
          <a:blip r:embed="rId5"/>
          <a:stretch>
            <a:fillRect/>
          </a:stretch>
        </p:blipFill>
        <p:spPr>
          <a:xfrm rot="16200000">
            <a:off x="901170" y="2767239"/>
            <a:ext cx="3429309" cy="4399151"/>
          </a:xfrm>
          <a:prstGeom prst="rect">
            <a:avLst/>
          </a:prstGeom>
        </p:spPr>
      </p:pic>
      <p:pic>
        <p:nvPicPr>
          <p:cNvPr id="8" name="Picture 7"/>
          <p:cNvPicPr>
            <a:picLocks noChangeAspect="1"/>
          </p:cNvPicPr>
          <p:nvPr/>
        </p:nvPicPr>
        <p:blipFill>
          <a:blip r:embed="rId6"/>
          <a:stretch>
            <a:fillRect/>
          </a:stretch>
        </p:blipFill>
        <p:spPr>
          <a:xfrm rot="16200000">
            <a:off x="5767796" y="2619121"/>
            <a:ext cx="3533887" cy="4799965"/>
          </a:xfrm>
          <a:prstGeom prst="rect">
            <a:avLst/>
          </a:prstGeom>
        </p:spPr>
      </p:pic>
      <p:sp>
        <p:nvSpPr>
          <p:cNvPr id="2" name="TextBox 1"/>
          <p:cNvSpPr txBox="1"/>
          <p:nvPr/>
        </p:nvSpPr>
        <p:spPr>
          <a:xfrm>
            <a:off x="7724039" y="1611309"/>
            <a:ext cx="4285674" cy="2031325"/>
          </a:xfrm>
          <a:prstGeom prst="rect">
            <a:avLst/>
          </a:prstGeom>
          <a:noFill/>
        </p:spPr>
        <p:txBody>
          <a:bodyPr wrap="square" rtlCol="0">
            <a:spAutoFit/>
          </a:bodyPr>
          <a:lstStyle/>
          <a:p>
            <a:r>
              <a:rPr lang="en-GB" dirty="0">
                <a:solidFill>
                  <a:schemeClr val="bg1"/>
                </a:solidFill>
              </a:rPr>
              <a:t>Within the new reading records, you’ll also find the ULS sound mats. Your child will be familiar with using these to support their writing in school. I</a:t>
            </a:r>
            <a:r>
              <a:rPr lang="en-GB" dirty="0" smtClean="0">
                <a:solidFill>
                  <a:schemeClr val="bg1"/>
                </a:solidFill>
              </a:rPr>
              <a:t>f </a:t>
            </a:r>
            <a:r>
              <a:rPr lang="en-GB" dirty="0">
                <a:solidFill>
                  <a:schemeClr val="bg1"/>
                </a:solidFill>
              </a:rPr>
              <a:t>you’re child is doing any writing at home, use this resource to support them. </a:t>
            </a:r>
          </a:p>
          <a:p>
            <a:endParaRPr lang="en-GB" dirty="0"/>
          </a:p>
        </p:txBody>
      </p:sp>
    </p:spTree>
    <p:extLst>
      <p:ext uri="{BB962C8B-B14F-4D97-AF65-F5344CB8AC3E}">
        <p14:creationId xmlns:p14="http://schemas.microsoft.com/office/powerpoint/2010/main" val="10014113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3338581" y="0"/>
            <a:ext cx="5948364" cy="1020912"/>
          </a:xfrm>
        </p:spPr>
        <p:txBody>
          <a:bodyPr>
            <a:normAutofit fontScale="90000"/>
          </a:bodyPr>
          <a:lstStyle/>
          <a:p>
            <a:r>
              <a:rPr lang="en-GB" sz="4400" dirty="0" smtClean="0">
                <a:latin typeface="+mn-lt"/>
              </a:rPr>
              <a:t>Common Exception Words </a:t>
            </a:r>
            <a:endParaRPr lang="en-GB" sz="4400" dirty="0">
              <a:latin typeface="+mn-lt"/>
            </a:endParaRPr>
          </a:p>
        </p:txBody>
      </p:sp>
      <p:pic>
        <p:nvPicPr>
          <p:cNvPr id="5" name="Picture 4"/>
          <p:cNvPicPr>
            <a:picLocks noChangeAspect="1"/>
          </p:cNvPicPr>
          <p:nvPr/>
        </p:nvPicPr>
        <p:blipFill>
          <a:blip r:embed="rId3"/>
          <a:stretch>
            <a:fillRect/>
          </a:stretch>
        </p:blipFill>
        <p:spPr>
          <a:xfrm rot="15940962">
            <a:off x="905888" y="1195680"/>
            <a:ext cx="2792977" cy="3791750"/>
          </a:xfrm>
          <a:prstGeom prst="rect">
            <a:avLst/>
          </a:prstGeom>
        </p:spPr>
      </p:pic>
      <p:pic>
        <p:nvPicPr>
          <p:cNvPr id="6" name="Picture 5"/>
          <p:cNvPicPr>
            <a:picLocks noChangeAspect="1"/>
          </p:cNvPicPr>
          <p:nvPr/>
        </p:nvPicPr>
        <p:blipFill>
          <a:blip r:embed="rId4"/>
          <a:stretch>
            <a:fillRect/>
          </a:stretch>
        </p:blipFill>
        <p:spPr>
          <a:xfrm rot="16200000">
            <a:off x="642521" y="3532753"/>
            <a:ext cx="2442404" cy="3462412"/>
          </a:xfrm>
          <a:prstGeom prst="rect">
            <a:avLst/>
          </a:prstGeom>
        </p:spPr>
      </p:pic>
      <p:pic>
        <p:nvPicPr>
          <p:cNvPr id="7" name="Picture 6"/>
          <p:cNvPicPr>
            <a:picLocks noChangeAspect="1"/>
          </p:cNvPicPr>
          <p:nvPr/>
        </p:nvPicPr>
        <p:blipFill>
          <a:blip r:embed="rId5"/>
          <a:stretch>
            <a:fillRect/>
          </a:stretch>
        </p:blipFill>
        <p:spPr>
          <a:xfrm rot="16489334">
            <a:off x="3584418" y="3476759"/>
            <a:ext cx="3004143" cy="3919748"/>
          </a:xfrm>
          <a:prstGeom prst="rect">
            <a:avLst/>
          </a:prstGeom>
        </p:spPr>
      </p:pic>
      <p:pic>
        <p:nvPicPr>
          <p:cNvPr id="8" name="Picture 7"/>
          <p:cNvPicPr>
            <a:picLocks noChangeAspect="1"/>
          </p:cNvPicPr>
          <p:nvPr/>
        </p:nvPicPr>
        <p:blipFill>
          <a:blip r:embed="rId6"/>
          <a:stretch>
            <a:fillRect/>
          </a:stretch>
        </p:blipFill>
        <p:spPr>
          <a:xfrm rot="16697115">
            <a:off x="8299630" y="3581670"/>
            <a:ext cx="2852535" cy="3919429"/>
          </a:xfrm>
          <a:prstGeom prst="rect">
            <a:avLst/>
          </a:prstGeom>
        </p:spPr>
      </p:pic>
      <p:sp>
        <p:nvSpPr>
          <p:cNvPr id="3" name="Rectangle 2"/>
          <p:cNvSpPr/>
          <p:nvPr/>
        </p:nvSpPr>
        <p:spPr>
          <a:xfrm>
            <a:off x="4713412" y="708285"/>
            <a:ext cx="7026006" cy="2585323"/>
          </a:xfrm>
          <a:prstGeom prst="rect">
            <a:avLst/>
          </a:prstGeom>
        </p:spPr>
        <p:txBody>
          <a:bodyPr wrap="square">
            <a:spAutoFit/>
          </a:bodyPr>
          <a:lstStyle/>
          <a:p>
            <a:pPr lvl="0">
              <a:defRPr/>
            </a:pPr>
            <a:r>
              <a:rPr lang="en-GB" dirty="0"/>
              <a:t>A common exception word is a word </a:t>
            </a:r>
            <a:r>
              <a:rPr lang="en-GB" dirty="0" smtClean="0"/>
              <a:t>that </a:t>
            </a:r>
            <a:r>
              <a:rPr lang="en-GB" dirty="0"/>
              <a:t>we can’t sound out using </a:t>
            </a:r>
            <a:r>
              <a:rPr lang="en-GB" dirty="0" smtClean="0"/>
              <a:t>phonics; </a:t>
            </a:r>
            <a:r>
              <a:rPr lang="en-GB" dirty="0"/>
              <a:t>these are common words in the English language that we must learn to read by sight. </a:t>
            </a:r>
            <a:r>
              <a:rPr lang="en-GB" dirty="0" smtClean="0"/>
              <a:t>Your child will have been taught phase 2, 3 and 4 CEWs throughout Reception and there are opportunities within phonics lessons to revisit these. In Y1, pupils will learn the phase 5 CEWs. When teaching CEWs, we show the children the word and tell them what it says, we then ask them to spot the phonics clue/s and the tricky part/s. </a:t>
            </a:r>
          </a:p>
          <a:p>
            <a:pPr lvl="0">
              <a:defRPr/>
            </a:pPr>
            <a:r>
              <a:rPr lang="en-GB" dirty="0" smtClean="0"/>
              <a:t>All the classrooms have these available as word banks for children to refer to when they are writing.</a:t>
            </a:r>
            <a:endParaRPr lang="en-GB" dirty="0"/>
          </a:p>
        </p:txBody>
      </p:sp>
    </p:spTree>
    <p:extLst>
      <p:ext uri="{BB962C8B-B14F-4D97-AF65-F5344CB8AC3E}">
        <p14:creationId xmlns:p14="http://schemas.microsoft.com/office/powerpoint/2010/main" val="11274775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9303" y="391886"/>
            <a:ext cx="9901646" cy="2308324"/>
          </a:xfrm>
          <a:prstGeom prst="rect">
            <a:avLst/>
          </a:prstGeom>
          <a:noFill/>
        </p:spPr>
        <p:txBody>
          <a:bodyPr wrap="square" rtlCol="0">
            <a:spAutoFit/>
          </a:bodyPr>
          <a:lstStyle/>
          <a:p>
            <a:r>
              <a:rPr lang="en-GB" sz="3200" dirty="0" smtClean="0"/>
              <a:t>Our units of work typically last two to three weeks and will be based on a picture book or short novel. </a:t>
            </a:r>
          </a:p>
          <a:p>
            <a:endParaRPr lang="en-GB" sz="3200" dirty="0" smtClean="0"/>
          </a:p>
          <a:p>
            <a:endParaRPr lang="en-GB" sz="2400" dirty="0"/>
          </a:p>
          <a:p>
            <a:endParaRPr lang="en-GB" sz="2400" dirty="0"/>
          </a:p>
        </p:txBody>
      </p:sp>
      <p:pic>
        <p:nvPicPr>
          <p:cNvPr id="3" name="Picture 2"/>
          <p:cNvPicPr>
            <a:picLocks noChangeAspect="1"/>
          </p:cNvPicPr>
          <p:nvPr/>
        </p:nvPicPr>
        <p:blipFill>
          <a:blip r:embed="rId3"/>
          <a:stretch>
            <a:fillRect/>
          </a:stretch>
        </p:blipFill>
        <p:spPr>
          <a:xfrm>
            <a:off x="878152" y="2011271"/>
            <a:ext cx="9885642" cy="1472158"/>
          </a:xfrm>
          <a:prstGeom prst="rect">
            <a:avLst/>
          </a:prstGeom>
        </p:spPr>
      </p:pic>
      <p:sp>
        <p:nvSpPr>
          <p:cNvPr id="4" name="TextBox 3"/>
          <p:cNvSpPr txBox="1"/>
          <p:nvPr/>
        </p:nvSpPr>
        <p:spPr>
          <a:xfrm>
            <a:off x="878152" y="4040777"/>
            <a:ext cx="10241280" cy="1569660"/>
          </a:xfrm>
          <a:prstGeom prst="rect">
            <a:avLst/>
          </a:prstGeom>
          <a:noFill/>
        </p:spPr>
        <p:txBody>
          <a:bodyPr wrap="square" rtlCol="0">
            <a:spAutoFit/>
          </a:bodyPr>
          <a:lstStyle/>
          <a:p>
            <a:r>
              <a:rPr lang="en-GB" sz="3200" dirty="0" smtClean="0"/>
              <a:t>These are the texts </a:t>
            </a:r>
            <a:r>
              <a:rPr lang="en-GB" sz="3200" dirty="0" smtClean="0"/>
              <a:t>that we will be using next term.</a:t>
            </a:r>
          </a:p>
          <a:p>
            <a:r>
              <a:rPr lang="en-GB" sz="3200" dirty="0" smtClean="0"/>
              <a:t>LSP are supporting schools with planned units that can be adapted for our children.</a:t>
            </a:r>
            <a:endParaRPr lang="en-GB" sz="3200" dirty="0"/>
          </a:p>
        </p:txBody>
      </p:sp>
    </p:spTree>
    <p:extLst>
      <p:ext uri="{BB962C8B-B14F-4D97-AF65-F5344CB8AC3E}">
        <p14:creationId xmlns:p14="http://schemas.microsoft.com/office/powerpoint/2010/main" val="39045431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1189" y="261257"/>
            <a:ext cx="9631680" cy="646331"/>
          </a:xfrm>
          <a:prstGeom prst="rect">
            <a:avLst/>
          </a:prstGeom>
          <a:noFill/>
        </p:spPr>
        <p:txBody>
          <a:bodyPr wrap="square" rtlCol="0">
            <a:spAutoFit/>
          </a:bodyPr>
          <a:lstStyle/>
          <a:p>
            <a:r>
              <a:rPr lang="en-GB" dirty="0" smtClean="0">
                <a:hlinkClick r:id="rId3"/>
              </a:rPr>
              <a:t>https://www.goldenvalleyschool.co.uk/attachments/download.asp?file=311&amp;type=pdf</a:t>
            </a:r>
            <a:endParaRPr lang="en-GB" dirty="0" smtClean="0"/>
          </a:p>
          <a:p>
            <a:endParaRPr lang="en-GB" dirty="0"/>
          </a:p>
        </p:txBody>
      </p:sp>
      <p:pic>
        <p:nvPicPr>
          <p:cNvPr id="3" name="Picture 2"/>
          <p:cNvPicPr>
            <a:picLocks noChangeAspect="1"/>
          </p:cNvPicPr>
          <p:nvPr/>
        </p:nvPicPr>
        <p:blipFill>
          <a:blip r:embed="rId4"/>
          <a:stretch>
            <a:fillRect/>
          </a:stretch>
        </p:blipFill>
        <p:spPr>
          <a:xfrm>
            <a:off x="801189" y="907588"/>
            <a:ext cx="9019902" cy="5713997"/>
          </a:xfrm>
          <a:prstGeom prst="rect">
            <a:avLst/>
          </a:prstGeom>
        </p:spPr>
      </p:pic>
      <p:sp>
        <p:nvSpPr>
          <p:cNvPr id="4" name="TextBox 3"/>
          <p:cNvSpPr txBox="1"/>
          <p:nvPr/>
        </p:nvSpPr>
        <p:spPr>
          <a:xfrm>
            <a:off x="10012218" y="1062182"/>
            <a:ext cx="1754909" cy="2308324"/>
          </a:xfrm>
          <a:prstGeom prst="rect">
            <a:avLst/>
          </a:prstGeom>
          <a:noFill/>
        </p:spPr>
        <p:txBody>
          <a:bodyPr wrap="square" rtlCol="0">
            <a:spAutoFit/>
          </a:bodyPr>
          <a:lstStyle/>
          <a:p>
            <a:r>
              <a:rPr lang="en-GB" dirty="0" smtClean="0"/>
              <a:t>This document </a:t>
            </a:r>
            <a:r>
              <a:rPr lang="en-GB" dirty="0"/>
              <a:t>is </a:t>
            </a:r>
            <a:r>
              <a:rPr lang="en-GB" dirty="0" smtClean="0"/>
              <a:t>on the school website and shows </a:t>
            </a:r>
            <a:r>
              <a:rPr lang="en-GB" dirty="0"/>
              <a:t>the learning for each year group, </a:t>
            </a:r>
            <a:r>
              <a:rPr lang="en-GB" dirty="0" smtClean="0"/>
              <a:t>term by term.</a:t>
            </a:r>
            <a:endParaRPr lang="en-GB" dirty="0"/>
          </a:p>
          <a:p>
            <a:endParaRPr lang="en-GB" dirty="0"/>
          </a:p>
        </p:txBody>
      </p:sp>
    </p:spTree>
    <p:extLst>
      <p:ext uri="{BB962C8B-B14F-4D97-AF65-F5344CB8AC3E}">
        <p14:creationId xmlns:p14="http://schemas.microsoft.com/office/powerpoint/2010/main" val="34524190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66850" y="698374"/>
            <a:ext cx="8132172" cy="6019401"/>
          </a:xfrm>
          <a:prstGeom prst="rect">
            <a:avLst/>
          </a:prstGeom>
        </p:spPr>
      </p:pic>
      <p:sp>
        <p:nvSpPr>
          <p:cNvPr id="3" name="TextBox 2"/>
          <p:cNvSpPr txBox="1"/>
          <p:nvPr/>
        </p:nvSpPr>
        <p:spPr>
          <a:xfrm>
            <a:off x="1532709" y="121920"/>
            <a:ext cx="2508068" cy="369332"/>
          </a:xfrm>
          <a:prstGeom prst="rect">
            <a:avLst/>
          </a:prstGeom>
          <a:noFill/>
        </p:spPr>
        <p:txBody>
          <a:bodyPr wrap="square" rtlCol="0">
            <a:spAutoFit/>
          </a:bodyPr>
          <a:lstStyle/>
          <a:p>
            <a:r>
              <a:rPr lang="en-GB" dirty="0" smtClean="0"/>
              <a:t>HANDWRITING</a:t>
            </a:r>
            <a:endParaRPr lang="en-GB" dirty="0"/>
          </a:p>
        </p:txBody>
      </p:sp>
      <p:sp>
        <p:nvSpPr>
          <p:cNvPr id="4" name="TextBox 3"/>
          <p:cNvSpPr txBox="1"/>
          <p:nvPr/>
        </p:nvSpPr>
        <p:spPr>
          <a:xfrm>
            <a:off x="9236364" y="840509"/>
            <a:ext cx="2466109" cy="2308324"/>
          </a:xfrm>
          <a:prstGeom prst="rect">
            <a:avLst/>
          </a:prstGeom>
          <a:noFill/>
        </p:spPr>
        <p:txBody>
          <a:bodyPr wrap="square" rtlCol="0">
            <a:spAutoFit/>
          </a:bodyPr>
          <a:lstStyle/>
          <a:p>
            <a:r>
              <a:rPr lang="en-GB" dirty="0" smtClean="0"/>
              <a:t>The correct writing </a:t>
            </a:r>
            <a:r>
              <a:rPr lang="en-GB" dirty="0"/>
              <a:t>position and pencil grip </a:t>
            </a:r>
            <a:r>
              <a:rPr lang="en-GB" dirty="0" smtClean="0"/>
              <a:t>are important. </a:t>
            </a:r>
            <a:r>
              <a:rPr lang="en-GB" dirty="0"/>
              <a:t>F</a:t>
            </a:r>
            <a:r>
              <a:rPr lang="en-GB" dirty="0" smtClean="0"/>
              <a:t>luent </a:t>
            </a:r>
            <a:r>
              <a:rPr lang="en-GB" dirty="0"/>
              <a:t>writing reduces the cognitive load so the brain can focus on the other aspects of writing.</a:t>
            </a:r>
          </a:p>
          <a:p>
            <a:endParaRPr lang="en-GB" dirty="0"/>
          </a:p>
        </p:txBody>
      </p:sp>
    </p:spTree>
    <p:extLst>
      <p:ext uri="{BB962C8B-B14F-4D97-AF65-F5344CB8AC3E}">
        <p14:creationId xmlns:p14="http://schemas.microsoft.com/office/powerpoint/2010/main" val="209702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34669" y="130627"/>
            <a:ext cx="8489193" cy="6561909"/>
          </a:xfrm>
          <a:prstGeom prst="rect">
            <a:avLst/>
          </a:prstGeom>
        </p:spPr>
      </p:pic>
    </p:spTree>
    <p:extLst>
      <p:ext uri="{BB962C8B-B14F-4D97-AF65-F5344CB8AC3E}">
        <p14:creationId xmlns:p14="http://schemas.microsoft.com/office/powerpoint/2010/main" val="4258450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6704784" cy="4054361"/>
          </a:xfrm>
          <a:prstGeom prst="rect">
            <a:avLst/>
          </a:prstGeom>
        </p:spPr>
      </p:pic>
      <p:pic>
        <p:nvPicPr>
          <p:cNvPr id="2" name="Picture 1"/>
          <p:cNvPicPr>
            <a:picLocks noChangeAspect="1"/>
          </p:cNvPicPr>
          <p:nvPr/>
        </p:nvPicPr>
        <p:blipFill>
          <a:blip r:embed="rId4"/>
          <a:stretch>
            <a:fillRect/>
          </a:stretch>
        </p:blipFill>
        <p:spPr>
          <a:xfrm>
            <a:off x="6110724" y="2875109"/>
            <a:ext cx="5950647" cy="3581887"/>
          </a:xfrm>
          <a:prstGeom prst="rect">
            <a:avLst/>
          </a:prstGeom>
        </p:spPr>
      </p:pic>
      <p:sp>
        <p:nvSpPr>
          <p:cNvPr id="4" name="TextBox 3"/>
          <p:cNvSpPr txBox="1"/>
          <p:nvPr/>
        </p:nvSpPr>
        <p:spPr>
          <a:xfrm>
            <a:off x="7262949" y="583474"/>
            <a:ext cx="3918857" cy="954107"/>
          </a:xfrm>
          <a:prstGeom prst="rect">
            <a:avLst/>
          </a:prstGeom>
          <a:noFill/>
        </p:spPr>
        <p:txBody>
          <a:bodyPr wrap="square" rtlCol="0">
            <a:spAutoFit/>
          </a:bodyPr>
          <a:lstStyle/>
          <a:p>
            <a:r>
              <a:rPr lang="en-GB" sz="2800" dirty="0" smtClean="0"/>
              <a:t>Start in Reception with printed letters.</a:t>
            </a:r>
            <a:endParaRPr lang="en-GB" sz="2800" dirty="0"/>
          </a:p>
        </p:txBody>
      </p:sp>
      <p:sp>
        <p:nvSpPr>
          <p:cNvPr id="5" name="TextBox 4"/>
          <p:cNvSpPr txBox="1"/>
          <p:nvPr/>
        </p:nvSpPr>
        <p:spPr>
          <a:xfrm>
            <a:off x="250171" y="3978406"/>
            <a:ext cx="5955847" cy="2554545"/>
          </a:xfrm>
          <a:prstGeom prst="rect">
            <a:avLst/>
          </a:prstGeom>
          <a:noFill/>
        </p:spPr>
        <p:txBody>
          <a:bodyPr wrap="square" rtlCol="0">
            <a:spAutoFit/>
          </a:bodyPr>
          <a:lstStyle/>
          <a:p>
            <a:r>
              <a:rPr lang="en-GB" sz="3200" dirty="0" smtClean="0"/>
              <a:t>In Y2, children are taught the lead-ins and begin to learn joined handwriting in Term 3</a:t>
            </a:r>
            <a:r>
              <a:rPr lang="en-GB" sz="3200" dirty="0"/>
              <a:t>. </a:t>
            </a:r>
            <a:r>
              <a:rPr lang="en-GB" sz="3200" dirty="0" smtClean="0"/>
              <a:t>These </a:t>
            </a:r>
            <a:r>
              <a:rPr lang="en-GB" sz="3200" dirty="0"/>
              <a:t>resources are on our website so that you can support at home. </a:t>
            </a:r>
            <a:endParaRPr lang="en-GB" sz="3200" dirty="0"/>
          </a:p>
        </p:txBody>
      </p:sp>
    </p:spTree>
    <p:extLst>
      <p:ext uri="{BB962C8B-B14F-4D97-AF65-F5344CB8AC3E}">
        <p14:creationId xmlns:p14="http://schemas.microsoft.com/office/powerpoint/2010/main" val="1375232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91886"/>
            <a:ext cx="10302240" cy="523220"/>
          </a:xfrm>
          <a:prstGeom prst="rect">
            <a:avLst/>
          </a:prstGeom>
          <a:noFill/>
        </p:spPr>
        <p:txBody>
          <a:bodyPr wrap="square" rtlCol="0">
            <a:spAutoFit/>
          </a:bodyPr>
          <a:lstStyle/>
          <a:p>
            <a:r>
              <a:rPr lang="en-GB" sz="2800" u="sng" dirty="0" smtClean="0"/>
              <a:t>In early years and KS1</a:t>
            </a:r>
            <a:endParaRPr lang="en-GB" sz="2800" u="sng" dirty="0"/>
          </a:p>
        </p:txBody>
      </p:sp>
      <p:sp>
        <p:nvSpPr>
          <p:cNvPr id="3" name="TextBox 2"/>
          <p:cNvSpPr txBox="1"/>
          <p:nvPr/>
        </p:nvSpPr>
        <p:spPr>
          <a:xfrm>
            <a:off x="592182" y="1027612"/>
            <a:ext cx="10371909" cy="6555641"/>
          </a:xfrm>
          <a:prstGeom prst="rect">
            <a:avLst/>
          </a:prstGeom>
          <a:noFill/>
        </p:spPr>
        <p:txBody>
          <a:bodyPr wrap="square" rtlCol="0">
            <a:spAutoFit/>
          </a:bodyPr>
          <a:lstStyle/>
          <a:p>
            <a:r>
              <a:rPr lang="en-GB" sz="2800" dirty="0" smtClean="0"/>
              <a:t>Phonics is key- initially, during writing </a:t>
            </a:r>
            <a:r>
              <a:rPr lang="en-GB" sz="2800" dirty="0" smtClean="0"/>
              <a:t>lessons, </a:t>
            </a:r>
            <a:r>
              <a:rPr lang="en-GB" sz="2800" dirty="0" smtClean="0"/>
              <a:t>children are only expected to write words containing the sounds that they know. </a:t>
            </a:r>
          </a:p>
          <a:p>
            <a:r>
              <a:rPr lang="en-GB" sz="2800" dirty="0" smtClean="0"/>
              <a:t>They will </a:t>
            </a:r>
            <a:r>
              <a:rPr lang="en-GB" sz="2800" dirty="0" smtClean="0"/>
              <a:t>however, learn </a:t>
            </a:r>
            <a:r>
              <a:rPr lang="en-GB" sz="2800" dirty="0" smtClean="0"/>
              <a:t>stories and retell them orally and have lots of stories read to them to enrich their language.</a:t>
            </a:r>
          </a:p>
          <a:p>
            <a:endParaRPr lang="en-GB" sz="2800" dirty="0"/>
          </a:p>
          <a:p>
            <a:r>
              <a:rPr lang="en-GB" sz="2800" b="1" dirty="0" smtClean="0"/>
              <a:t>Structure of lessons </a:t>
            </a:r>
          </a:p>
          <a:p>
            <a:r>
              <a:rPr lang="en-GB" sz="2800" dirty="0" smtClean="0"/>
              <a:t>I do ( Teacher modelled)</a:t>
            </a:r>
          </a:p>
          <a:p>
            <a:r>
              <a:rPr lang="en-GB" sz="2800" dirty="0" smtClean="0"/>
              <a:t>We do (altogether )</a:t>
            </a:r>
          </a:p>
          <a:p>
            <a:r>
              <a:rPr lang="en-GB" sz="2800" dirty="0" smtClean="0"/>
              <a:t>You do (have a go at the word or sentence)</a:t>
            </a:r>
          </a:p>
          <a:p>
            <a:endParaRPr lang="en-GB" sz="2800" dirty="0"/>
          </a:p>
          <a:p>
            <a:r>
              <a:rPr lang="en-GB" sz="2800" dirty="0" smtClean="0"/>
              <a:t>The main focus is on </a:t>
            </a:r>
            <a:r>
              <a:rPr lang="en-GB" sz="2800" b="1" dirty="0" smtClean="0"/>
              <a:t>Transcription</a:t>
            </a:r>
          </a:p>
          <a:p>
            <a:pPr fontAlgn="ctr"/>
            <a:r>
              <a:rPr lang="en-GB" sz="2800" b="1" dirty="0"/>
              <a:t>Handwriting</a:t>
            </a:r>
            <a:r>
              <a:rPr lang="en-GB" sz="2800" dirty="0"/>
              <a:t>: Forming letters correctly and fluently </a:t>
            </a:r>
          </a:p>
          <a:p>
            <a:r>
              <a:rPr lang="en-GB" sz="2800" b="1" dirty="0"/>
              <a:t>Spelling</a:t>
            </a:r>
            <a:r>
              <a:rPr lang="en-GB" sz="2800" dirty="0"/>
              <a:t>: Using correct spelling to make words understandable</a:t>
            </a:r>
          </a:p>
          <a:p>
            <a:endParaRPr lang="en-GB" sz="2800" dirty="0" smtClean="0"/>
          </a:p>
          <a:p>
            <a:endParaRPr lang="en-GB" sz="2800" dirty="0"/>
          </a:p>
        </p:txBody>
      </p:sp>
    </p:spTree>
    <p:extLst>
      <p:ext uri="{BB962C8B-B14F-4D97-AF65-F5344CB8AC3E}">
        <p14:creationId xmlns:p14="http://schemas.microsoft.com/office/powerpoint/2010/main" val="4163026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22267" y="1126394"/>
            <a:ext cx="3562350" cy="4761675"/>
          </a:xfrm>
          <a:prstGeom prst="rect">
            <a:avLst/>
          </a:prstGeom>
        </p:spPr>
      </p:pic>
      <p:pic>
        <p:nvPicPr>
          <p:cNvPr id="1026" name="Picture 2"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50386" y="1221232"/>
            <a:ext cx="6096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22267" y="322217"/>
            <a:ext cx="3396887" cy="523220"/>
          </a:xfrm>
          <a:prstGeom prst="rect">
            <a:avLst/>
          </a:prstGeom>
          <a:noFill/>
        </p:spPr>
        <p:txBody>
          <a:bodyPr wrap="square" rtlCol="0">
            <a:spAutoFit/>
          </a:bodyPr>
          <a:lstStyle/>
          <a:p>
            <a:r>
              <a:rPr lang="en-GB" sz="2800" dirty="0" smtClean="0"/>
              <a:t>Reception</a:t>
            </a:r>
            <a:endParaRPr lang="en-GB" sz="2800" dirty="0"/>
          </a:p>
        </p:txBody>
      </p:sp>
      <p:sp>
        <p:nvSpPr>
          <p:cNvPr id="4" name="TextBox 3"/>
          <p:cNvSpPr txBox="1"/>
          <p:nvPr/>
        </p:nvSpPr>
        <p:spPr>
          <a:xfrm>
            <a:off x="5573486" y="411089"/>
            <a:ext cx="2377440" cy="461665"/>
          </a:xfrm>
          <a:prstGeom prst="rect">
            <a:avLst/>
          </a:prstGeom>
          <a:noFill/>
        </p:spPr>
        <p:txBody>
          <a:bodyPr wrap="square" rtlCol="0">
            <a:spAutoFit/>
          </a:bodyPr>
          <a:lstStyle/>
          <a:p>
            <a:r>
              <a:rPr lang="en-GB" sz="2400" dirty="0" smtClean="0"/>
              <a:t>Year 1</a:t>
            </a:r>
            <a:endParaRPr lang="en-GB" sz="2400" dirty="0"/>
          </a:p>
        </p:txBody>
      </p:sp>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Calibri" panose="020F0502020204030204" pitchFamily="34" charset="0"/>
                <a:ea typeface="+mn-ea"/>
                <a:cs typeface="+mn-cs"/>
              </a:rPr>
              <a:t>I do, we do, You do (Reception) Year 1- had a story map and puppets to learnt the story- acted it out. Children were able to use their phonics to spell the words were dictated to them.</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6" name="Rectangle 5"/>
          <p:cNvSpPr/>
          <p:nvPr/>
        </p:nvSpPr>
        <p:spPr>
          <a:xfrm>
            <a:off x="620024" y="5969164"/>
            <a:ext cx="6096000" cy="646331"/>
          </a:xfrm>
          <a:prstGeom prst="rect">
            <a:avLst/>
          </a:prstGeom>
        </p:spPr>
        <p:txBody>
          <a:bodyPr>
            <a:spAutoFit/>
          </a:bodyPr>
          <a:lstStyle/>
          <a:p>
            <a:r>
              <a:rPr lang="en-GB" dirty="0"/>
              <a:t>I do, we do, You do (Reception</a:t>
            </a:r>
            <a:r>
              <a:rPr lang="en-GB" dirty="0" smtClean="0"/>
              <a:t>) using the </a:t>
            </a:r>
          </a:p>
          <a:p>
            <a:r>
              <a:rPr lang="en-GB" dirty="0" smtClean="0"/>
              <a:t>Three Little Pigs story.</a:t>
            </a:r>
          </a:p>
        </p:txBody>
      </p:sp>
      <p:sp>
        <p:nvSpPr>
          <p:cNvPr id="7" name="Rectangle 6"/>
          <p:cNvSpPr/>
          <p:nvPr/>
        </p:nvSpPr>
        <p:spPr>
          <a:xfrm>
            <a:off x="5689600" y="5738276"/>
            <a:ext cx="6096000" cy="923330"/>
          </a:xfrm>
          <a:prstGeom prst="rect">
            <a:avLst/>
          </a:prstGeom>
        </p:spPr>
        <p:txBody>
          <a:bodyPr>
            <a:spAutoFit/>
          </a:bodyPr>
          <a:lstStyle/>
          <a:p>
            <a:r>
              <a:rPr lang="en-GB" dirty="0"/>
              <a:t>Year 1- had a story map and puppets to learnt the </a:t>
            </a:r>
            <a:r>
              <a:rPr lang="en-GB" dirty="0" smtClean="0"/>
              <a:t>story and then </a:t>
            </a:r>
            <a:r>
              <a:rPr lang="en-GB" dirty="0"/>
              <a:t>acted it out. </a:t>
            </a:r>
            <a:r>
              <a:rPr lang="en-GB" dirty="0" smtClean="0"/>
              <a:t>They were </a:t>
            </a:r>
            <a:r>
              <a:rPr lang="en-GB" dirty="0"/>
              <a:t>able to use their phonics to spell the words </a:t>
            </a:r>
            <a:r>
              <a:rPr lang="en-GB" dirty="0" smtClean="0"/>
              <a:t>that were </a:t>
            </a:r>
            <a:r>
              <a:rPr lang="en-GB" dirty="0"/>
              <a:t>dictated to them.</a:t>
            </a:r>
            <a:endParaRPr lang="en-GB" dirty="0"/>
          </a:p>
        </p:txBody>
      </p:sp>
    </p:spTree>
    <p:extLst>
      <p:ext uri="{BB962C8B-B14F-4D97-AF65-F5344CB8AC3E}">
        <p14:creationId xmlns:p14="http://schemas.microsoft.com/office/powerpoint/2010/main" val="1830926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5394" y="269966"/>
            <a:ext cx="5103223" cy="5693866"/>
          </a:xfrm>
          <a:prstGeom prst="rect">
            <a:avLst/>
          </a:prstGeom>
          <a:noFill/>
        </p:spPr>
        <p:txBody>
          <a:bodyPr wrap="square" rtlCol="0">
            <a:spAutoFit/>
          </a:bodyPr>
          <a:lstStyle/>
          <a:p>
            <a:r>
              <a:rPr lang="en-GB" sz="2800" dirty="0" smtClean="0"/>
              <a:t>By Christmas in Y2, children will have completed the phonics programme and will begin to learn spelling patterns and rules. </a:t>
            </a:r>
          </a:p>
          <a:p>
            <a:endParaRPr lang="en-GB" sz="2800" dirty="0"/>
          </a:p>
          <a:p>
            <a:r>
              <a:rPr lang="en-GB" sz="2800" dirty="0" smtClean="0"/>
              <a:t>Transcription is still the main focus but children are beginning to write more independently, using what they have been taught. The writing is still controlled and they are not expected to compose whole stories independently. </a:t>
            </a:r>
            <a:endParaRPr lang="en-GB" sz="2800" dirty="0"/>
          </a:p>
        </p:txBody>
      </p:sp>
      <p:pic>
        <p:nvPicPr>
          <p:cNvPr id="2054" name="Picture 6"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5755187" y="1176292"/>
            <a:ext cx="6096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3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016444" y="1021579"/>
            <a:ext cx="6096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ttps://attachments.office.net/owa/julie.bennett%40goldenvalleyschool.co.uk/service.svc/s/GetAttachmentThumbnail?id=AQMkAGFkZTE2MjFkLTk2OTMtNDc4NC1hMGE2LWI1YWI1MjM0OWE4ZgBGAAADJt%2FrdiLPjkWyOiP7Y5f98gcAT%2B4iHwill0yyohnmiGnlLAAAAgEMAAAAT%2B4iHwill0yyohnmiGnlLAAJYy4lewAAAAESABAAq16sckAmYEat5Wds8zjfzg%3D%3D&amp;thumbnailType=2&amp;token=eyJhbGciOiJSUzI1NiIsImtpZCI6IkEzMDVCMkU1Q0ZERjFGQTFBODgyNTU2MzM3NDhCQkNBRTAxNUU5OTIiLCJ0eXAiOiJKV1QiLCJ4NXQiOiJvd1d5NWNfZkg2R29nbFZqTjBpN3l1QVY2WkkifQ.eyJvcmlnaW4iOiJodHRwczovL291dGxvb2sub2ZmaWNlLmNvbSIsInVjIjoiZjI5ZDk0NWNkMTNjNDY2NmE5YWQ4NmU4ZGJjZGJlMzkiLCJzaWduaW5fc3RhdGUiOiJrbXNpIiwidmVyIjoiRXhjaGFuZ2UuQ2FsbGJhY2suVjEiLCJhcHBjdHhzZW5kZXIiOiJPd2FEb3dubG9hZEA2ZjYxZDg3OS0wOTI1LTRlYjQtODNlZC00OTY1N2M3ZDFiMTAiLCJpc3NyaW5nIjoiV1ciLCJhcHBjdHgiOiJ7XCJtc2V4Y2hwcm90XCI6XCJvd2FcIixcInB1aWRcIjpcIjExNTM4MzYyOTYzNDI0MzE2MTJcIixcInNjb3BlXCI6XCJPd2FEb3dubG9hZFwiLFwib2lkXCI6XCI1YzFkNDdiOS1iYWI3LTQxYzAtOTU2Yy0xYTdhZDRlYWYyODJcIixcInByaW1hcnlzaWRcIjpcIlMtMS01LTIxLTI4NDE5NjYzODItMjIwNzY3MTkyOC0zODIwNjU4Mzg3LTQyODY3XCJ9IiwibmJmIjoxNzMyNTQzNDYzLCJleHAiOjE3MzI1NDM3NjMsImlzcyI6IjAwMDAwMDAyLTAwMDAtMGZmMS1jZTAwLTAwMDAwMDAwMDAwMEA2ZjYxZDg3OS0wOTI1LTRlYjQtODNlZC00OTY1N2M3ZDFiMTAiLCJhdWQiOiIwMDAwMDAwMi0wMDAwLTBmZjEtY2UwMC0wMDAwMDAwMDAwMDAvYXR0YWNobWVudHMub2ZmaWNlLm5ldEA2ZjYxZDg3OS0wOTI1LTRlYjQtODNlZC00OTY1N2M3ZDFiMTAiLCJoYXBwIjoib3dhIn0.VY9m-l8HZiXvM5QzmhgY9m0Ki5TeVGRb0SIt3WjxqC3qjk8aHOVQ2SegmkfSUWIeIyktdpHOjvY8eT9VucMPAcxxy8ryU1JXLi8uT86-KwSu5FqGaYdv6nMMG-OjMJyggMu6-m8Cxf0tHjxG3LWjjgrUM9Id34CCIQJqZhY_DQrx9aQLUi7V5khR9yinxJ-747DMYNoXM08w6J8XWCdo8Hjg40DoNW5YELRMJOC7AcTalPIngrFgNUesJgrVB3QaDAtHSSfYwd6Xp7MJbPnLVMBdFRhzNvYOWRnlBDzASImQQUPRybBMr7x14yXisGQPPpvUGDe6T6XVRA0E4zhghg&amp;X-OWA-CANARY=wTQ4TbNyGdcAAAAAAAAAAIB3ixNaDd0Y8eeYdpqbsES4Zb4aOjPdfDJJRVvkivi_wm5-ilpDLYk.&amp;owa=outlook.office.com&amp;scriptVer=20241115003.23&amp;clientId=C9ADE34B133D46019B859E06A9CEF8C2&amp;animation=true"/>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4"/>
          <a:stretch>
            <a:fillRect/>
          </a:stretch>
        </p:blipFill>
        <p:spPr>
          <a:xfrm>
            <a:off x="429261" y="703716"/>
            <a:ext cx="5631906" cy="5083195"/>
          </a:xfrm>
          <a:prstGeom prst="rect">
            <a:avLst/>
          </a:prstGeom>
        </p:spPr>
      </p:pic>
      <p:sp>
        <p:nvSpPr>
          <p:cNvPr id="5" name="Rectangle 4"/>
          <p:cNvSpPr/>
          <p:nvPr/>
        </p:nvSpPr>
        <p:spPr>
          <a:xfrm>
            <a:off x="341222" y="5755414"/>
            <a:ext cx="6096000" cy="923330"/>
          </a:xfrm>
          <a:prstGeom prst="rect">
            <a:avLst/>
          </a:prstGeom>
        </p:spPr>
        <p:txBody>
          <a:bodyPr>
            <a:spAutoFit/>
          </a:bodyPr>
          <a:lstStyle/>
          <a:p>
            <a:r>
              <a:rPr lang="en-GB" dirty="0" smtClean="0"/>
              <a:t>The children learnt part of the story and then used the Common </a:t>
            </a:r>
            <a:r>
              <a:rPr lang="en-GB" dirty="0"/>
              <a:t>Exception </a:t>
            </a:r>
            <a:r>
              <a:rPr lang="en-GB" dirty="0" smtClean="0"/>
              <a:t>Word Mats </a:t>
            </a:r>
            <a:r>
              <a:rPr lang="en-GB" dirty="0"/>
              <a:t>and Phonics Mats to support their </a:t>
            </a:r>
            <a:r>
              <a:rPr lang="en-GB" dirty="0" smtClean="0"/>
              <a:t>spelling as they wrote.</a:t>
            </a:r>
            <a:endParaRPr lang="en-GB" dirty="0"/>
          </a:p>
        </p:txBody>
      </p:sp>
    </p:spTree>
    <p:extLst>
      <p:ext uri="{BB962C8B-B14F-4D97-AF65-F5344CB8AC3E}">
        <p14:creationId xmlns:p14="http://schemas.microsoft.com/office/powerpoint/2010/main" val="5778553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70559" y="191589"/>
            <a:ext cx="10736349" cy="6370975"/>
          </a:xfrm>
          <a:prstGeom prst="rect">
            <a:avLst/>
          </a:prstGeom>
          <a:noFill/>
        </p:spPr>
        <p:txBody>
          <a:bodyPr wrap="square" rtlCol="0">
            <a:spAutoFit/>
          </a:bodyPr>
          <a:lstStyle/>
          <a:p>
            <a:r>
              <a:rPr lang="en-GB" sz="2400" dirty="0" smtClean="0"/>
              <a:t>As children move through KS2, the same </a:t>
            </a:r>
            <a:r>
              <a:rPr lang="en-GB" sz="2400" dirty="0" smtClean="0">
                <a:solidFill>
                  <a:srgbClr val="FF0000"/>
                </a:solidFill>
              </a:rPr>
              <a:t>I do, We do, You do </a:t>
            </a:r>
            <a:r>
              <a:rPr lang="en-GB" sz="2400" dirty="0" smtClean="0"/>
              <a:t>model is followed. </a:t>
            </a:r>
          </a:p>
          <a:p>
            <a:endParaRPr lang="en-GB" sz="2400" dirty="0"/>
          </a:p>
          <a:p>
            <a:endParaRPr lang="en-GB" sz="2400" dirty="0" smtClean="0"/>
          </a:p>
          <a:p>
            <a:endParaRPr lang="en-GB" sz="2400" dirty="0"/>
          </a:p>
          <a:p>
            <a:endParaRPr lang="en-GB" sz="2400" dirty="0" smtClean="0"/>
          </a:p>
          <a:p>
            <a:endParaRPr lang="en-GB" sz="2400" dirty="0"/>
          </a:p>
          <a:p>
            <a:r>
              <a:rPr lang="en-GB" sz="2400" dirty="0" smtClean="0"/>
              <a:t>Throughout KS2, the </a:t>
            </a:r>
            <a:r>
              <a:rPr lang="en-GB" sz="2400" dirty="0" smtClean="0"/>
              <a:t>teaching of grammar (sentence and punctuation work) increases. Children are explicitly taught elements of grammar e.g. using adverbs to start sentences and then given opportunities to </a:t>
            </a:r>
            <a:r>
              <a:rPr lang="en-GB" sz="2400" dirty="0" smtClean="0"/>
              <a:t>firstly practise </a:t>
            </a:r>
            <a:r>
              <a:rPr lang="en-GB" sz="2400" dirty="0" smtClean="0"/>
              <a:t>in sentences before </a:t>
            </a:r>
            <a:r>
              <a:rPr lang="en-GB" sz="2400" dirty="0" smtClean="0"/>
              <a:t>applying </a:t>
            </a:r>
            <a:r>
              <a:rPr lang="en-GB" sz="2400" dirty="0" smtClean="0"/>
              <a:t>what they have learnt in short writing tasks and finally in longer texts. </a:t>
            </a:r>
          </a:p>
          <a:p>
            <a:endParaRPr lang="en-GB" sz="2400" dirty="0"/>
          </a:p>
          <a:p>
            <a:r>
              <a:rPr lang="en-GB" sz="2400" dirty="0" smtClean="0"/>
              <a:t>Gradually, the emphasis on composition increases until the end of Year 6 when </a:t>
            </a:r>
            <a:r>
              <a:rPr lang="en-GB" sz="2400" dirty="0" smtClean="0"/>
              <a:t>the children </a:t>
            </a:r>
            <a:r>
              <a:rPr lang="en-GB" sz="2400" dirty="0" smtClean="0"/>
              <a:t>are given more opportunities to plan and compose their own texts.</a:t>
            </a:r>
          </a:p>
          <a:p>
            <a:endParaRPr lang="en-GB" sz="2400" dirty="0"/>
          </a:p>
          <a:p>
            <a:r>
              <a:rPr lang="en-GB" sz="2400" dirty="0" smtClean="0"/>
              <a:t>Word banks are given to support spelling and reduce cognitive load. Some children will be supported by members of staff in guided groups or the task will be adapted to offer more support.</a:t>
            </a:r>
            <a:endParaRPr lang="en-GB" sz="2400" dirty="0"/>
          </a:p>
        </p:txBody>
      </p:sp>
      <p:pic>
        <p:nvPicPr>
          <p:cNvPr id="3" name="Picture 2"/>
          <p:cNvPicPr>
            <a:picLocks noChangeAspect="1"/>
          </p:cNvPicPr>
          <p:nvPr/>
        </p:nvPicPr>
        <p:blipFill>
          <a:blip r:embed="rId3"/>
          <a:stretch>
            <a:fillRect/>
          </a:stretch>
        </p:blipFill>
        <p:spPr>
          <a:xfrm>
            <a:off x="579753" y="767628"/>
            <a:ext cx="10382250" cy="1609725"/>
          </a:xfrm>
          <a:prstGeom prst="rect">
            <a:avLst/>
          </a:prstGeom>
        </p:spPr>
      </p:pic>
    </p:spTree>
    <p:extLst>
      <p:ext uri="{BB962C8B-B14F-4D97-AF65-F5344CB8AC3E}">
        <p14:creationId xmlns:p14="http://schemas.microsoft.com/office/powerpoint/2010/main" val="4122317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8" y="130628"/>
            <a:ext cx="8969829" cy="2862322"/>
          </a:xfrm>
          <a:prstGeom prst="rect">
            <a:avLst/>
          </a:prstGeom>
          <a:noFill/>
        </p:spPr>
        <p:txBody>
          <a:bodyPr wrap="square" rtlCol="0">
            <a:spAutoFit/>
          </a:bodyPr>
          <a:lstStyle/>
          <a:p>
            <a:r>
              <a:rPr lang="en-GB" sz="3600" dirty="0" smtClean="0"/>
              <a:t>Year 6</a:t>
            </a:r>
          </a:p>
          <a:p>
            <a:r>
              <a:rPr lang="en-GB" sz="3600" dirty="0" smtClean="0"/>
              <a:t>SATs- writing is </a:t>
            </a:r>
          </a:p>
          <a:p>
            <a:r>
              <a:rPr lang="en-GB" sz="3600" dirty="0" smtClean="0"/>
              <a:t>Teacher Assessed (TA)</a:t>
            </a:r>
          </a:p>
          <a:p>
            <a:r>
              <a:rPr lang="en-GB" sz="3600" dirty="0" smtClean="0"/>
              <a:t>TAF- Teacher Assessment</a:t>
            </a:r>
          </a:p>
          <a:p>
            <a:r>
              <a:rPr lang="en-GB" sz="3600" dirty="0" smtClean="0"/>
              <a:t> Framework</a:t>
            </a:r>
            <a:endParaRPr lang="en-GB" sz="3600" dirty="0"/>
          </a:p>
        </p:txBody>
      </p:sp>
      <p:pic>
        <p:nvPicPr>
          <p:cNvPr id="3" name="Picture 2"/>
          <p:cNvPicPr>
            <a:picLocks noChangeAspect="1"/>
          </p:cNvPicPr>
          <p:nvPr/>
        </p:nvPicPr>
        <p:blipFill>
          <a:blip r:embed="rId3"/>
          <a:stretch>
            <a:fillRect/>
          </a:stretch>
        </p:blipFill>
        <p:spPr>
          <a:xfrm>
            <a:off x="5024846" y="505097"/>
            <a:ext cx="7047003" cy="5884701"/>
          </a:xfrm>
          <a:prstGeom prst="rect">
            <a:avLst/>
          </a:prstGeom>
        </p:spPr>
      </p:pic>
      <p:sp>
        <p:nvSpPr>
          <p:cNvPr id="5" name="Rectangle 4"/>
          <p:cNvSpPr/>
          <p:nvPr/>
        </p:nvSpPr>
        <p:spPr>
          <a:xfrm>
            <a:off x="348079" y="3650872"/>
            <a:ext cx="4581236" cy="1323439"/>
          </a:xfrm>
          <a:prstGeom prst="rect">
            <a:avLst/>
          </a:prstGeom>
        </p:spPr>
        <p:txBody>
          <a:bodyPr wrap="square">
            <a:spAutoFit/>
          </a:bodyPr>
          <a:lstStyle/>
          <a:p>
            <a:r>
              <a:rPr lang="en-GB" sz="2000" dirty="0"/>
              <a:t>Y6 children are working towards meeting the EXS standard in </a:t>
            </a:r>
            <a:r>
              <a:rPr lang="en-GB" sz="2000" dirty="0" smtClean="0"/>
              <a:t>writing. These are the objectives that children are aiming to secure by the end of Year 6.</a:t>
            </a:r>
            <a:endParaRPr lang="en-GB" sz="2000" dirty="0"/>
          </a:p>
        </p:txBody>
      </p:sp>
    </p:spTree>
    <p:extLst>
      <p:ext uri="{BB962C8B-B14F-4D97-AF65-F5344CB8AC3E}">
        <p14:creationId xmlns:p14="http://schemas.microsoft.com/office/powerpoint/2010/main" val="14695525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TotalTime>
  <Words>869</Words>
  <Application>Microsoft Office PowerPoint</Application>
  <PresentationFormat>Widescreen</PresentationFormat>
  <Paragraphs>73</Paragraphs>
  <Slides>16</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PowerPoint Presentation</vt:lpstr>
      <vt:lpstr>PowerPoint Presentation</vt:lpstr>
      <vt:lpstr>PowerPoint Presentation</vt:lpstr>
      <vt:lpstr>PowerPoint Presentation</vt:lpstr>
      <vt:lpstr>Common Exception Words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BENNETT</dc:creator>
  <cp:lastModifiedBy> </cp:lastModifiedBy>
  <cp:revision>30</cp:revision>
  <dcterms:created xsi:type="dcterms:W3CDTF">2024-11-11T14:18:07Z</dcterms:created>
  <dcterms:modified xsi:type="dcterms:W3CDTF">2024-12-02T15:18:32Z</dcterms:modified>
</cp:coreProperties>
</file>