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7" r:id="rId3"/>
    <p:sldId id="259" r:id="rId4"/>
    <p:sldId id="265" r:id="rId5"/>
    <p:sldId id="261" r:id="rId6"/>
    <p:sldId id="269" r:id="rId7"/>
    <p:sldId id="270" r:id="rId8"/>
    <p:sldId id="266" r:id="rId9"/>
    <p:sldId id="262" r:id="rId10"/>
    <p:sldId id="263" r:id="rId11"/>
    <p:sldId id="267" r:id="rId12"/>
    <p:sldId id="274" r:id="rId13"/>
    <p:sldId id="271" r:id="rId14"/>
    <p:sldId id="264" r:id="rId15"/>
    <p:sldId id="268" r:id="rId16"/>
    <p:sldId id="272" r:id="rId17"/>
    <p:sldId id="27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3191" autoAdjust="0"/>
  </p:normalViewPr>
  <p:slideViewPr>
    <p:cSldViewPr snapToGrid="0">
      <p:cViewPr varScale="1">
        <p:scale>
          <a:sx n="52" d="100"/>
          <a:sy n="52" d="100"/>
        </p:scale>
        <p:origin x="122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095D6E-C810-4DCC-97E1-4D6D5035007A}" type="datetimeFigureOut">
              <a:rPr lang="en-GB" smtClean="0"/>
              <a:t>18/09/2026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A97A752-A6C2-4153-A7E2-A84B70653A0B}" type="slidenum">
              <a:rPr lang="en-GB" smtClean="0"/>
              <a:t>‹#›</a:t>
            </a:fld>
            <a:endParaRPr lang="en-GB"/>
          </a:p>
        </p:txBody>
      </p:sp>
    </p:spTree>
    <p:extLst>
      <p:ext uri="{BB962C8B-B14F-4D97-AF65-F5344CB8AC3E}">
        <p14:creationId xmlns:p14="http://schemas.microsoft.com/office/powerpoint/2010/main" val="27972776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A97A752-A6C2-4153-A7E2-A84B70653A0B}" type="slidenum">
              <a:rPr lang="en-GB" smtClean="0"/>
              <a:t>5</a:t>
            </a:fld>
            <a:endParaRPr lang="en-GB"/>
          </a:p>
        </p:txBody>
      </p:sp>
    </p:spTree>
    <p:extLst>
      <p:ext uri="{BB962C8B-B14F-4D97-AF65-F5344CB8AC3E}">
        <p14:creationId xmlns:p14="http://schemas.microsoft.com/office/powerpoint/2010/main" val="5190935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33E1EF8-686A-4BFB-BB34-3AAF683E5074}"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933936-1302-4A72-8FDB-0306B4899DEF}" type="slidenum">
              <a:rPr lang="en-GB" smtClean="0"/>
              <a:t>‹#›</a:t>
            </a:fld>
            <a:endParaRPr lang="en-GB"/>
          </a:p>
        </p:txBody>
      </p:sp>
    </p:spTree>
    <p:extLst>
      <p:ext uri="{BB962C8B-B14F-4D97-AF65-F5344CB8AC3E}">
        <p14:creationId xmlns:p14="http://schemas.microsoft.com/office/powerpoint/2010/main" val="10151191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33E1EF8-686A-4BFB-BB34-3AAF683E5074}"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933936-1302-4A72-8FDB-0306B4899DEF}" type="slidenum">
              <a:rPr lang="en-GB" smtClean="0"/>
              <a:t>‹#›</a:t>
            </a:fld>
            <a:endParaRPr lang="en-GB"/>
          </a:p>
        </p:txBody>
      </p:sp>
    </p:spTree>
    <p:extLst>
      <p:ext uri="{BB962C8B-B14F-4D97-AF65-F5344CB8AC3E}">
        <p14:creationId xmlns:p14="http://schemas.microsoft.com/office/powerpoint/2010/main" val="3838460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33E1EF8-686A-4BFB-BB34-3AAF683E5074}"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933936-1302-4A72-8FDB-0306B4899DEF}" type="slidenum">
              <a:rPr lang="en-GB" smtClean="0"/>
              <a:t>‹#›</a:t>
            </a:fld>
            <a:endParaRPr lang="en-GB"/>
          </a:p>
        </p:txBody>
      </p:sp>
    </p:spTree>
    <p:extLst>
      <p:ext uri="{BB962C8B-B14F-4D97-AF65-F5344CB8AC3E}">
        <p14:creationId xmlns:p14="http://schemas.microsoft.com/office/powerpoint/2010/main" val="33681495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33E1EF8-686A-4BFB-BB34-3AAF683E5074}" type="datetimeFigureOut">
              <a:rPr lang="en-GB" smtClean="0"/>
              <a:t>18/09/2026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933936-1302-4A72-8FDB-0306B4899DEF}" type="slidenum">
              <a:rPr lang="en-GB" smtClean="0"/>
              <a:t>‹#›</a:t>
            </a:fld>
            <a:endParaRPr lang="en-GB"/>
          </a:p>
        </p:txBody>
      </p:sp>
    </p:spTree>
    <p:extLst>
      <p:ext uri="{BB962C8B-B14F-4D97-AF65-F5344CB8AC3E}">
        <p14:creationId xmlns:p14="http://schemas.microsoft.com/office/powerpoint/2010/main" val="1448793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33E1EF8-686A-4BFB-BB34-3AAF683E5074}" type="datetimeFigureOut">
              <a:rPr lang="en-GB" smtClean="0"/>
              <a:t>18/09/2026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9933936-1302-4A72-8FDB-0306B4899DEF}" type="slidenum">
              <a:rPr lang="en-GB" smtClean="0"/>
              <a:t>‹#›</a:t>
            </a:fld>
            <a:endParaRPr lang="en-GB"/>
          </a:p>
        </p:txBody>
      </p:sp>
    </p:spTree>
    <p:extLst>
      <p:ext uri="{BB962C8B-B14F-4D97-AF65-F5344CB8AC3E}">
        <p14:creationId xmlns:p14="http://schemas.microsoft.com/office/powerpoint/2010/main" val="30362392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33E1EF8-686A-4BFB-BB34-3AAF683E5074}" type="datetimeFigureOut">
              <a:rPr lang="en-GB" smtClean="0"/>
              <a:t>18/09/2026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9933936-1302-4A72-8FDB-0306B4899DEF}" type="slidenum">
              <a:rPr lang="en-GB" smtClean="0"/>
              <a:t>‹#›</a:t>
            </a:fld>
            <a:endParaRPr lang="en-GB"/>
          </a:p>
        </p:txBody>
      </p:sp>
    </p:spTree>
    <p:extLst>
      <p:ext uri="{BB962C8B-B14F-4D97-AF65-F5344CB8AC3E}">
        <p14:creationId xmlns:p14="http://schemas.microsoft.com/office/powerpoint/2010/main" val="31550618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3E1EF8-686A-4BFB-BB34-3AAF683E5074}" type="datetimeFigureOut">
              <a:rPr lang="en-GB" smtClean="0"/>
              <a:t>18/09/2026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9933936-1302-4A72-8FDB-0306B4899DEF}" type="slidenum">
              <a:rPr lang="en-GB" smtClean="0"/>
              <a:t>‹#›</a:t>
            </a:fld>
            <a:endParaRPr lang="en-GB"/>
          </a:p>
        </p:txBody>
      </p:sp>
    </p:spTree>
    <p:extLst>
      <p:ext uri="{BB962C8B-B14F-4D97-AF65-F5344CB8AC3E}">
        <p14:creationId xmlns:p14="http://schemas.microsoft.com/office/powerpoint/2010/main" val="5962305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33E1EF8-686A-4BFB-BB34-3AAF683E5074}" type="datetimeFigureOut">
              <a:rPr lang="en-GB" smtClean="0"/>
              <a:t>18/09/2026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933936-1302-4A72-8FDB-0306B4899DEF}" type="slidenum">
              <a:rPr lang="en-GB" smtClean="0"/>
              <a:t>‹#›</a:t>
            </a:fld>
            <a:endParaRPr lang="en-GB"/>
          </a:p>
        </p:txBody>
      </p:sp>
    </p:spTree>
    <p:extLst>
      <p:ext uri="{BB962C8B-B14F-4D97-AF65-F5344CB8AC3E}">
        <p14:creationId xmlns:p14="http://schemas.microsoft.com/office/powerpoint/2010/main" val="34758477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33E1EF8-686A-4BFB-BB34-3AAF683E5074}" type="datetimeFigureOut">
              <a:rPr lang="en-GB" smtClean="0"/>
              <a:t>18/09/2026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933936-1302-4A72-8FDB-0306B4899DEF}" type="slidenum">
              <a:rPr lang="en-GB" smtClean="0"/>
              <a:t>‹#›</a:t>
            </a:fld>
            <a:endParaRPr lang="en-GB"/>
          </a:p>
        </p:txBody>
      </p:sp>
    </p:spTree>
    <p:extLst>
      <p:ext uri="{BB962C8B-B14F-4D97-AF65-F5344CB8AC3E}">
        <p14:creationId xmlns:p14="http://schemas.microsoft.com/office/powerpoint/2010/main" val="27683154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33E1EF8-686A-4BFB-BB34-3AAF683E5074}"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933936-1302-4A72-8FDB-0306B4899DEF}" type="slidenum">
              <a:rPr lang="en-GB" smtClean="0"/>
              <a:t>‹#›</a:t>
            </a:fld>
            <a:endParaRPr lang="en-GB"/>
          </a:p>
        </p:txBody>
      </p:sp>
    </p:spTree>
    <p:extLst>
      <p:ext uri="{BB962C8B-B14F-4D97-AF65-F5344CB8AC3E}">
        <p14:creationId xmlns:p14="http://schemas.microsoft.com/office/powerpoint/2010/main" val="1662820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33E1EF8-686A-4BFB-BB34-3AAF683E5074}"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933936-1302-4A72-8FDB-0306B4899DEF}" type="slidenum">
              <a:rPr lang="en-GB" smtClean="0"/>
              <a:t>‹#›</a:t>
            </a:fld>
            <a:endParaRPr lang="en-GB"/>
          </a:p>
        </p:txBody>
      </p:sp>
    </p:spTree>
    <p:extLst>
      <p:ext uri="{BB962C8B-B14F-4D97-AF65-F5344CB8AC3E}">
        <p14:creationId xmlns:p14="http://schemas.microsoft.com/office/powerpoint/2010/main" val="8804745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3E1EF8-686A-4BFB-BB34-3AAF683E5074}" type="datetimeFigureOut">
              <a:rPr lang="en-GB" smtClean="0"/>
              <a:t>18/09/2026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933936-1302-4A72-8FDB-0306B4899DEF}" type="slidenum">
              <a:rPr lang="en-GB" smtClean="0"/>
              <a:t>‹#›</a:t>
            </a:fld>
            <a:endParaRPr lang="en-GB"/>
          </a:p>
        </p:txBody>
      </p:sp>
    </p:spTree>
    <p:extLst>
      <p:ext uri="{BB962C8B-B14F-4D97-AF65-F5344CB8AC3E}">
        <p14:creationId xmlns:p14="http://schemas.microsoft.com/office/powerpoint/2010/main" val="34713319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03349"/>
            <a:ext cx="9144000" cy="2387600"/>
          </a:xfrm>
        </p:spPr>
        <p:txBody>
          <a:bodyPr/>
          <a:lstStyle/>
          <a:p>
            <a:r>
              <a:rPr lang="en-GB" dirty="0"/>
              <a:t>Welcome to Year 3 </a:t>
            </a:r>
          </a:p>
        </p:txBody>
      </p:sp>
      <p:sp>
        <p:nvSpPr>
          <p:cNvPr id="3" name="Subtitle 2"/>
          <p:cNvSpPr>
            <a:spLocks noGrp="1"/>
          </p:cNvSpPr>
          <p:nvPr>
            <p:ph type="subTitle" idx="1"/>
          </p:nvPr>
        </p:nvSpPr>
        <p:spPr>
          <a:xfrm>
            <a:off x="1715192" y="2899612"/>
            <a:ext cx="9144000" cy="1655762"/>
          </a:xfrm>
        </p:spPr>
        <p:txBody>
          <a:bodyPr/>
          <a:lstStyle/>
          <a:p>
            <a:r>
              <a:rPr lang="en-GB" dirty="0"/>
              <a:t>Parent information meeting </a:t>
            </a:r>
          </a:p>
          <a:p>
            <a:r>
              <a:rPr lang="en-GB" dirty="0"/>
              <a:t>Friday 18th September 2026</a:t>
            </a:r>
          </a:p>
        </p:txBody>
      </p:sp>
    </p:spTree>
    <p:extLst>
      <p:ext uri="{BB962C8B-B14F-4D97-AF65-F5344CB8AC3E}">
        <p14:creationId xmlns:p14="http://schemas.microsoft.com/office/powerpoint/2010/main" val="17477670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6516" y="-209182"/>
            <a:ext cx="10515600" cy="1325563"/>
          </a:xfrm>
        </p:spPr>
        <p:txBody>
          <a:bodyPr/>
          <a:lstStyle/>
          <a:p>
            <a:r>
              <a:rPr lang="en-GB" dirty="0"/>
              <a:t>Who teaches your children? </a:t>
            </a:r>
          </a:p>
        </p:txBody>
      </p:sp>
      <p:sp>
        <p:nvSpPr>
          <p:cNvPr id="6" name="TextBox 5"/>
          <p:cNvSpPr txBox="1"/>
          <p:nvPr/>
        </p:nvSpPr>
        <p:spPr>
          <a:xfrm>
            <a:off x="196515" y="701610"/>
            <a:ext cx="10413569" cy="3046988"/>
          </a:xfrm>
          <a:prstGeom prst="rect">
            <a:avLst/>
          </a:prstGeom>
          <a:noFill/>
        </p:spPr>
        <p:txBody>
          <a:bodyPr wrap="square" rtlCol="0">
            <a:spAutoFit/>
          </a:bodyPr>
          <a:lstStyle/>
          <a:p>
            <a:pPr marL="285750" indent="-285750">
              <a:buFont typeface="Arial" panose="020B0604020202020204" pitchFamily="34" charset="0"/>
              <a:buChar char="•"/>
            </a:pPr>
            <a:r>
              <a:rPr lang="en-GB" sz="2400" dirty="0"/>
              <a:t>Owl Class is taught by </a:t>
            </a:r>
            <a:r>
              <a:rPr lang="en-GB" sz="2400" dirty="0">
                <a:solidFill>
                  <a:srgbClr val="FF0000"/>
                </a:solidFill>
              </a:rPr>
              <a:t>Miss Milne </a:t>
            </a:r>
            <a:r>
              <a:rPr lang="en-GB" sz="2400" dirty="0"/>
              <a:t>(Mon-Wed) and </a:t>
            </a:r>
            <a:r>
              <a:rPr lang="en-GB" sz="2400" dirty="0">
                <a:solidFill>
                  <a:srgbClr val="FF0000"/>
                </a:solidFill>
              </a:rPr>
              <a:t>Mrs Smith </a:t>
            </a:r>
            <a:r>
              <a:rPr lang="en-GB" sz="2400" dirty="0"/>
              <a:t>(Thurs and Fri).</a:t>
            </a:r>
          </a:p>
          <a:p>
            <a:pPr marL="285750" indent="-285750">
              <a:buFont typeface="Arial" panose="020B0604020202020204" pitchFamily="34" charset="0"/>
              <a:buChar char="•"/>
            </a:pPr>
            <a:r>
              <a:rPr lang="en-GB" sz="2400" dirty="0"/>
              <a:t>Jay Class is taught by </a:t>
            </a:r>
            <a:r>
              <a:rPr lang="en-GB" sz="2400" dirty="0">
                <a:solidFill>
                  <a:srgbClr val="FF0000"/>
                </a:solidFill>
              </a:rPr>
              <a:t>Miss Gibson </a:t>
            </a:r>
          </a:p>
          <a:p>
            <a:pPr marL="285750" indent="-285750">
              <a:buFont typeface="Arial" panose="020B0604020202020204" pitchFamily="34" charset="0"/>
              <a:buChar char="•"/>
            </a:pPr>
            <a:endParaRPr lang="en-GB" sz="2400" dirty="0">
              <a:solidFill>
                <a:srgbClr val="FF0000"/>
              </a:solidFill>
            </a:endParaRPr>
          </a:p>
          <a:p>
            <a:pPr marL="285750" indent="-285750">
              <a:buFont typeface="Arial" panose="020B0604020202020204" pitchFamily="34" charset="0"/>
              <a:buChar char="•"/>
            </a:pPr>
            <a:r>
              <a:rPr lang="en-GB" sz="2400" dirty="0"/>
              <a:t>Learning Partners: Mrs Steed, Miss </a:t>
            </a:r>
            <a:r>
              <a:rPr lang="en-GB" sz="2400" dirty="0" err="1"/>
              <a:t>Blessitt</a:t>
            </a:r>
            <a:r>
              <a:rPr lang="en-GB" sz="2400" dirty="0"/>
              <a:t>, Miss Kirk and Mrs Smith.</a:t>
            </a:r>
          </a:p>
          <a:p>
            <a:pPr marL="285750" indent="-285750">
              <a:buFont typeface="Arial" panose="020B0604020202020204" pitchFamily="34" charset="0"/>
              <a:buChar char="•"/>
            </a:pPr>
            <a:r>
              <a:rPr lang="en-GB" sz="2400" dirty="0"/>
              <a:t>PPA afternoons alternate between a Tuesday and Friday. This is mandatory Planning, Preparation and Assessment time.  These afternoons will be taught by Mrs Smith and Mrs Chandler on a Tuesday and Miss Milne and Mrs Chandler on a Friday.</a:t>
            </a:r>
          </a:p>
        </p:txBody>
      </p:sp>
      <p:pic>
        <p:nvPicPr>
          <p:cNvPr id="7" name="Picture 6"/>
          <p:cNvPicPr>
            <a:picLocks noChangeAspect="1"/>
          </p:cNvPicPr>
          <p:nvPr/>
        </p:nvPicPr>
        <p:blipFill>
          <a:blip r:embed="rId2"/>
          <a:stretch>
            <a:fillRect/>
          </a:stretch>
        </p:blipFill>
        <p:spPr>
          <a:xfrm>
            <a:off x="10364650" y="5270622"/>
            <a:ext cx="971429" cy="1400000"/>
          </a:xfrm>
          <a:prstGeom prst="rect">
            <a:avLst/>
          </a:prstGeom>
        </p:spPr>
      </p:pic>
      <p:pic>
        <p:nvPicPr>
          <p:cNvPr id="11" name="Picture 10"/>
          <p:cNvPicPr>
            <a:picLocks noChangeAspect="1"/>
          </p:cNvPicPr>
          <p:nvPr/>
        </p:nvPicPr>
        <p:blipFill>
          <a:blip r:embed="rId3"/>
          <a:stretch>
            <a:fillRect/>
          </a:stretch>
        </p:blipFill>
        <p:spPr>
          <a:xfrm>
            <a:off x="3039286" y="5242051"/>
            <a:ext cx="933333" cy="1400000"/>
          </a:xfrm>
          <a:prstGeom prst="rect">
            <a:avLst/>
          </a:prstGeom>
        </p:spPr>
      </p:pic>
      <p:pic>
        <p:nvPicPr>
          <p:cNvPr id="13" name="Picture 12"/>
          <p:cNvPicPr>
            <a:picLocks noChangeAspect="1"/>
          </p:cNvPicPr>
          <p:nvPr/>
        </p:nvPicPr>
        <p:blipFill>
          <a:blip r:embed="rId4"/>
          <a:stretch>
            <a:fillRect/>
          </a:stretch>
        </p:blipFill>
        <p:spPr>
          <a:xfrm>
            <a:off x="1740232" y="5215123"/>
            <a:ext cx="924140" cy="1403647"/>
          </a:xfrm>
          <a:prstGeom prst="rect">
            <a:avLst/>
          </a:prstGeom>
        </p:spPr>
      </p:pic>
      <p:pic>
        <p:nvPicPr>
          <p:cNvPr id="12" name="Picture 11"/>
          <p:cNvPicPr>
            <a:picLocks noChangeAspect="1"/>
          </p:cNvPicPr>
          <p:nvPr/>
        </p:nvPicPr>
        <p:blipFill>
          <a:blip r:embed="rId5"/>
          <a:stretch>
            <a:fillRect/>
          </a:stretch>
        </p:blipFill>
        <p:spPr>
          <a:xfrm>
            <a:off x="4174881" y="5270622"/>
            <a:ext cx="1228418" cy="1382774"/>
          </a:xfrm>
          <a:prstGeom prst="rect">
            <a:avLst/>
          </a:prstGeom>
        </p:spPr>
      </p:pic>
      <p:pic>
        <p:nvPicPr>
          <p:cNvPr id="3" name="Picture 2"/>
          <p:cNvPicPr>
            <a:picLocks noChangeAspect="1"/>
          </p:cNvPicPr>
          <p:nvPr/>
        </p:nvPicPr>
        <p:blipFill>
          <a:blip r:embed="rId6"/>
          <a:stretch>
            <a:fillRect/>
          </a:stretch>
        </p:blipFill>
        <p:spPr>
          <a:xfrm>
            <a:off x="5563940" y="5228465"/>
            <a:ext cx="958951" cy="1427171"/>
          </a:xfrm>
          <a:prstGeom prst="rect">
            <a:avLst/>
          </a:prstGeom>
        </p:spPr>
      </p:pic>
      <p:pic>
        <p:nvPicPr>
          <p:cNvPr id="4" name="Picture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152714" y="5281967"/>
            <a:ext cx="914286" cy="1371429"/>
          </a:xfrm>
          <a:prstGeom prst="rect">
            <a:avLst/>
          </a:prstGeom>
        </p:spPr>
      </p:pic>
      <p:pic>
        <p:nvPicPr>
          <p:cNvPr id="8" name="Picture 7">
            <a:extLst>
              <a:ext uri="{FF2B5EF4-FFF2-40B4-BE49-F238E27FC236}">
                <a16:creationId xmlns:a16="http://schemas.microsoft.com/office/drawing/2014/main" id="{265693EA-F076-17E8-ACA0-E5A5D98552EF}"/>
              </a:ext>
            </a:extLst>
          </p:cNvPr>
          <p:cNvPicPr>
            <a:picLocks noChangeAspect="1"/>
          </p:cNvPicPr>
          <p:nvPr/>
        </p:nvPicPr>
        <p:blipFill>
          <a:blip r:embed="rId8"/>
          <a:stretch>
            <a:fillRect/>
          </a:stretch>
        </p:blipFill>
        <p:spPr>
          <a:xfrm flipH="1">
            <a:off x="8114212" y="5284518"/>
            <a:ext cx="740852" cy="1325563"/>
          </a:xfrm>
          <a:prstGeom prst="rect">
            <a:avLst/>
          </a:prstGeom>
        </p:spPr>
      </p:pic>
      <p:pic>
        <p:nvPicPr>
          <p:cNvPr id="9" name="Picture 8">
            <a:extLst>
              <a:ext uri="{FF2B5EF4-FFF2-40B4-BE49-F238E27FC236}">
                <a16:creationId xmlns:a16="http://schemas.microsoft.com/office/drawing/2014/main" id="{0910CF97-3B9C-F560-5A3C-3E4A2267B50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72187" y="5270622"/>
            <a:ext cx="925568" cy="1329475"/>
          </a:xfrm>
          <a:prstGeom prst="rect">
            <a:avLst/>
          </a:prstGeom>
        </p:spPr>
      </p:pic>
    </p:spTree>
    <p:extLst>
      <p:ext uri="{BB962C8B-B14F-4D97-AF65-F5344CB8AC3E}">
        <p14:creationId xmlns:p14="http://schemas.microsoft.com/office/powerpoint/2010/main" val="38433115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6057" y="1365259"/>
            <a:ext cx="10515600" cy="4351338"/>
          </a:xfrm>
        </p:spPr>
        <p:txBody>
          <a:bodyPr>
            <a:normAutofit/>
          </a:bodyPr>
          <a:lstStyle/>
          <a:p>
            <a:r>
              <a:rPr lang="en-GB" dirty="0"/>
              <a:t>Our expectations are consistent across the school, and are derived from the principle of being Ready, Respectful and Safe.</a:t>
            </a:r>
          </a:p>
          <a:p>
            <a:endParaRPr lang="en-GB" dirty="0"/>
          </a:p>
          <a:p>
            <a:r>
              <a:rPr lang="en-GB" dirty="0"/>
              <a:t>‘Wonderful walking’</a:t>
            </a:r>
          </a:p>
          <a:p>
            <a:endParaRPr lang="en-GB" dirty="0"/>
          </a:p>
          <a:p>
            <a:r>
              <a:rPr lang="en-GB" dirty="0"/>
              <a:t>‘Wonderful listening’</a:t>
            </a:r>
          </a:p>
          <a:p>
            <a:endParaRPr lang="en-GB" dirty="0"/>
          </a:p>
          <a:p>
            <a:r>
              <a:rPr lang="en-GB" dirty="0"/>
              <a:t>Sharing Kindness, Challenging Ourselves and Others, and Achieving Excellence. </a:t>
            </a:r>
          </a:p>
          <a:p>
            <a:endParaRPr lang="en-GB" dirty="0"/>
          </a:p>
        </p:txBody>
      </p:sp>
      <p:sp>
        <p:nvSpPr>
          <p:cNvPr id="4" name="TextBox 3"/>
          <p:cNvSpPr txBox="1"/>
          <p:nvPr/>
        </p:nvSpPr>
        <p:spPr>
          <a:xfrm>
            <a:off x="566057" y="313508"/>
            <a:ext cx="11504023" cy="461665"/>
          </a:xfrm>
          <a:prstGeom prst="rect">
            <a:avLst/>
          </a:prstGeom>
          <a:noFill/>
        </p:spPr>
        <p:txBody>
          <a:bodyPr wrap="square" rtlCol="0">
            <a:spAutoFit/>
          </a:bodyPr>
          <a:lstStyle/>
          <a:p>
            <a:r>
              <a:rPr lang="en-GB" sz="2400" b="1" dirty="0"/>
              <a:t>In Year 3, in line with the rest of the school, we do things  ‘The Golden Valley Way’</a:t>
            </a:r>
          </a:p>
        </p:txBody>
      </p:sp>
      <p:pic>
        <p:nvPicPr>
          <p:cNvPr id="5" name="Picture 4"/>
          <p:cNvPicPr>
            <a:picLocks noChangeAspect="1"/>
          </p:cNvPicPr>
          <p:nvPr/>
        </p:nvPicPr>
        <p:blipFill>
          <a:blip r:embed="rId2"/>
          <a:stretch>
            <a:fillRect/>
          </a:stretch>
        </p:blipFill>
        <p:spPr>
          <a:xfrm>
            <a:off x="9474700" y="2399356"/>
            <a:ext cx="2454127" cy="2283143"/>
          </a:xfrm>
          <a:prstGeom prst="rect">
            <a:avLst/>
          </a:prstGeom>
        </p:spPr>
      </p:pic>
    </p:spTree>
    <p:extLst>
      <p:ext uri="{BB962C8B-B14F-4D97-AF65-F5344CB8AC3E}">
        <p14:creationId xmlns:p14="http://schemas.microsoft.com/office/powerpoint/2010/main" val="33324913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06880" y="1849982"/>
            <a:ext cx="10816046" cy="584775"/>
          </a:xfrm>
          <a:prstGeom prst="rect">
            <a:avLst/>
          </a:prstGeom>
        </p:spPr>
        <p:txBody>
          <a:bodyPr wrap="square">
            <a:spAutoFit/>
          </a:bodyPr>
          <a:lstStyle/>
          <a:p>
            <a:r>
              <a:rPr lang="en-GB" sz="3200" dirty="0">
                <a:solidFill>
                  <a:srgbClr val="000000"/>
                </a:solidFill>
                <a:latin typeface="Calibri" panose="020F0502020204030204" pitchFamily="34" charset="0"/>
                <a:cs typeface="Calibri" panose="020F0502020204030204" pitchFamily="34" charset="0"/>
              </a:rPr>
              <a:t>Core subjects - Reading, Writing, Maths and Science</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987041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2549" y="243357"/>
            <a:ext cx="11538857" cy="6124754"/>
          </a:xfrm>
          <a:prstGeom prst="rect">
            <a:avLst/>
          </a:prstGeom>
        </p:spPr>
        <p:txBody>
          <a:bodyPr wrap="square">
            <a:spAutoFit/>
          </a:bodyPr>
          <a:lstStyle/>
          <a:p>
            <a:pPr algn="ctr"/>
            <a:r>
              <a:rPr lang="en-GB" sz="3600" b="1" u="sng" dirty="0">
                <a:solidFill>
                  <a:srgbClr val="000000"/>
                </a:solidFill>
              </a:rPr>
              <a:t>Reading</a:t>
            </a:r>
            <a:endParaRPr lang="en-GB" u="sng" dirty="0">
              <a:solidFill>
                <a:srgbClr val="000000"/>
              </a:solidFill>
            </a:endParaRPr>
          </a:p>
          <a:p>
            <a:endParaRPr lang="en-GB" sz="2400" dirty="0">
              <a:solidFill>
                <a:srgbClr val="000000"/>
              </a:solidFill>
            </a:endParaRPr>
          </a:p>
          <a:p>
            <a:r>
              <a:rPr lang="en-GB" sz="2400" dirty="0">
                <a:solidFill>
                  <a:srgbClr val="000000"/>
                </a:solidFill>
              </a:rPr>
              <a:t>In Y3 the main focus is to further develop the habit of</a:t>
            </a:r>
            <a:r>
              <a:rPr lang="en-GB" sz="2400" dirty="0">
                <a:solidFill>
                  <a:srgbClr val="00557F"/>
                </a:solidFill>
              </a:rPr>
              <a:t> </a:t>
            </a:r>
            <a:r>
              <a:rPr lang="en-GB" sz="2400" dirty="0">
                <a:solidFill>
                  <a:srgbClr val="FF0000"/>
                </a:solidFill>
              </a:rPr>
              <a:t>reading for pleasure </a:t>
            </a:r>
            <a:r>
              <a:rPr lang="en-GB" sz="2400" dirty="0"/>
              <a:t>and</a:t>
            </a:r>
            <a:r>
              <a:rPr lang="en-GB" sz="2400" dirty="0">
                <a:solidFill>
                  <a:srgbClr val="FF0000"/>
                </a:solidFill>
              </a:rPr>
              <a:t> fluency</a:t>
            </a:r>
            <a:r>
              <a:rPr lang="en-GB" sz="2400" dirty="0">
                <a:solidFill>
                  <a:srgbClr val="00557F"/>
                </a:solidFill>
              </a:rPr>
              <a:t>.</a:t>
            </a:r>
          </a:p>
          <a:p>
            <a:endParaRPr lang="en-GB" sz="2400" dirty="0">
              <a:solidFill>
                <a:srgbClr val="00557F"/>
              </a:solidFill>
            </a:endParaRPr>
          </a:p>
          <a:p>
            <a:pPr marL="285750" indent="-285750">
              <a:buFont typeface="Arial" panose="020B0604020202020204" pitchFamily="34" charset="0"/>
              <a:buChar char="•"/>
            </a:pPr>
            <a:r>
              <a:rPr lang="en-GB" sz="2000" dirty="0">
                <a:solidFill>
                  <a:srgbClr val="000000"/>
                </a:solidFill>
              </a:rPr>
              <a:t>Some children have books matched to an Unlocking Letters and Sounds phonics phase as they have a few little gaps to secure to enable them to become fluent readers. These children will have daily reading sessions to address these gaps. Most children have now secured these gaps and are ‘free readers’.</a:t>
            </a:r>
          </a:p>
          <a:p>
            <a:pPr marL="285750" indent="-285750">
              <a:buFont typeface="Arial" panose="020B0604020202020204" pitchFamily="34" charset="0"/>
              <a:buChar char="•"/>
            </a:pPr>
            <a:endParaRPr lang="en-GB" sz="2000" dirty="0">
              <a:solidFill>
                <a:srgbClr val="000000"/>
              </a:solidFill>
            </a:endParaRPr>
          </a:p>
          <a:p>
            <a:pPr marL="285750" indent="-285750">
              <a:buFont typeface="Arial" panose="020B0604020202020204" pitchFamily="34" charset="0"/>
              <a:buChar char="•"/>
            </a:pPr>
            <a:r>
              <a:rPr lang="en-GB" sz="2000" dirty="0">
                <a:solidFill>
                  <a:srgbClr val="000000"/>
                </a:solidFill>
              </a:rPr>
              <a:t>Children are encouraged to record the things they have read (including functional reading such as instructions, recipes) in their reading records. It is important to try to read at home at least 3-4 times a week. </a:t>
            </a:r>
          </a:p>
          <a:p>
            <a:endParaRPr lang="en-GB" sz="2400" dirty="0">
              <a:solidFill>
                <a:srgbClr val="000000"/>
              </a:solidFill>
            </a:endParaRPr>
          </a:p>
          <a:p>
            <a:pPr marL="285750" indent="-285750">
              <a:buFont typeface="Arial" panose="020B0604020202020204" pitchFamily="34" charset="0"/>
              <a:buChar char="•"/>
            </a:pPr>
            <a:r>
              <a:rPr lang="en-GB" sz="2000" dirty="0">
                <a:solidFill>
                  <a:srgbClr val="000000"/>
                </a:solidFill>
              </a:rPr>
              <a:t>Whole Class Reading happens once a week.  This has a </a:t>
            </a:r>
            <a:r>
              <a:rPr lang="en-GB" sz="2000" b="1" dirty="0">
                <a:solidFill>
                  <a:srgbClr val="000000"/>
                </a:solidFill>
              </a:rPr>
              <a:t>comprehension</a:t>
            </a:r>
            <a:r>
              <a:rPr lang="en-GB" sz="2000" dirty="0">
                <a:solidFill>
                  <a:srgbClr val="000000"/>
                </a:solidFill>
              </a:rPr>
              <a:t> focus – retrieval, prediction and inference.</a:t>
            </a:r>
          </a:p>
          <a:p>
            <a:pPr marL="285750" indent="-285750">
              <a:buFont typeface="Arial" panose="020B0604020202020204" pitchFamily="34" charset="0"/>
              <a:buChar char="•"/>
            </a:pPr>
            <a:endParaRPr lang="en-GB" sz="2000" dirty="0">
              <a:solidFill>
                <a:srgbClr val="000000"/>
              </a:solidFill>
            </a:endParaRPr>
          </a:p>
          <a:p>
            <a:pPr marL="285750" indent="-285750">
              <a:buFont typeface="Arial" panose="020B0604020202020204" pitchFamily="34" charset="0"/>
              <a:buChar char="•"/>
            </a:pPr>
            <a:r>
              <a:rPr lang="en-GB" sz="2000" dirty="0">
                <a:solidFill>
                  <a:srgbClr val="000000"/>
                </a:solidFill>
              </a:rPr>
              <a:t>In addition to this, we teach Unlocking Fluency as a whole class three times a week. This has a focus on prosody, vocabulary and automaticity by repeatedly reading a short text.</a:t>
            </a:r>
          </a:p>
          <a:p>
            <a:endParaRPr lang="en-GB" sz="2000" dirty="0">
              <a:solidFill>
                <a:srgbClr val="000000"/>
              </a:solidFill>
            </a:endParaRPr>
          </a:p>
        </p:txBody>
      </p:sp>
    </p:spTree>
    <p:extLst>
      <p:ext uri="{BB962C8B-B14F-4D97-AF65-F5344CB8AC3E}">
        <p14:creationId xmlns:p14="http://schemas.microsoft.com/office/powerpoint/2010/main" val="16171009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16689" y="1180012"/>
            <a:ext cx="9287068" cy="5300254"/>
          </a:xfrm>
          <a:prstGeom prst="rect">
            <a:avLst/>
          </a:prstGeom>
        </p:spPr>
      </p:pic>
      <p:sp>
        <p:nvSpPr>
          <p:cNvPr id="3" name="TextBox 2">
            <a:extLst>
              <a:ext uri="{FF2B5EF4-FFF2-40B4-BE49-F238E27FC236}">
                <a16:creationId xmlns:a16="http://schemas.microsoft.com/office/drawing/2014/main" id="{1438AA6D-510C-0F0A-CD89-4DFD89B63956}"/>
              </a:ext>
            </a:extLst>
          </p:cNvPr>
          <p:cNvSpPr txBox="1"/>
          <p:nvPr/>
        </p:nvSpPr>
        <p:spPr>
          <a:xfrm>
            <a:off x="1197429" y="272143"/>
            <a:ext cx="3570514" cy="584775"/>
          </a:xfrm>
          <a:prstGeom prst="rect">
            <a:avLst/>
          </a:prstGeom>
          <a:noFill/>
        </p:spPr>
        <p:txBody>
          <a:bodyPr wrap="square" rtlCol="0">
            <a:spAutoFit/>
          </a:bodyPr>
          <a:lstStyle/>
          <a:p>
            <a:r>
              <a:rPr lang="en-GB" sz="3200" dirty="0"/>
              <a:t>Best practice</a:t>
            </a:r>
          </a:p>
        </p:txBody>
      </p:sp>
    </p:spTree>
    <p:extLst>
      <p:ext uri="{BB962C8B-B14F-4D97-AF65-F5344CB8AC3E}">
        <p14:creationId xmlns:p14="http://schemas.microsoft.com/office/powerpoint/2010/main" val="2483779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39337" y="1162594"/>
            <a:ext cx="9731393" cy="4388439"/>
          </a:xfrm>
          <a:prstGeom prst="rect">
            <a:avLst/>
          </a:prstGeom>
        </p:spPr>
      </p:pic>
    </p:spTree>
    <p:extLst>
      <p:ext uri="{BB962C8B-B14F-4D97-AF65-F5344CB8AC3E}">
        <p14:creationId xmlns:p14="http://schemas.microsoft.com/office/powerpoint/2010/main" val="221995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2549" y="243357"/>
            <a:ext cx="11939451" cy="6494085"/>
          </a:xfrm>
          <a:prstGeom prst="rect">
            <a:avLst/>
          </a:prstGeom>
        </p:spPr>
        <p:txBody>
          <a:bodyPr wrap="square">
            <a:spAutoFit/>
          </a:bodyPr>
          <a:lstStyle/>
          <a:p>
            <a:pPr marL="285750" indent="-285750">
              <a:buFont typeface="Arial" panose="020B0604020202020204" pitchFamily="34" charset="0"/>
              <a:buChar char="•"/>
            </a:pPr>
            <a:endParaRPr lang="en-GB" sz="2400" dirty="0">
              <a:solidFill>
                <a:srgbClr val="000000"/>
              </a:solidFill>
            </a:endParaRPr>
          </a:p>
          <a:p>
            <a:r>
              <a:rPr lang="en-GB" sz="2400" dirty="0">
                <a:solidFill>
                  <a:srgbClr val="000000"/>
                </a:solidFill>
              </a:rPr>
              <a:t>It is important to try to read at home at least 3-4 times a week. </a:t>
            </a:r>
          </a:p>
          <a:p>
            <a:endParaRPr lang="en-GB" sz="2800" dirty="0">
              <a:solidFill>
                <a:srgbClr val="000000"/>
              </a:solidFill>
            </a:endParaRPr>
          </a:p>
          <a:p>
            <a:r>
              <a:rPr lang="en-GB" dirty="0"/>
              <a:t>How 10 minutes of daily reading helps:</a:t>
            </a:r>
          </a:p>
          <a:p>
            <a:endParaRPr lang="en-GB" dirty="0"/>
          </a:p>
          <a:p>
            <a:r>
              <a:rPr lang="en-GB" b="1" dirty="0"/>
              <a:t>Builds a strong foundation for literacy:</a:t>
            </a:r>
            <a:r>
              <a:rPr lang="en-GB" dirty="0"/>
              <a:t> </a:t>
            </a:r>
          </a:p>
          <a:p>
            <a:pPr fontAlgn="ctr"/>
            <a:r>
              <a:rPr lang="en-GB" dirty="0"/>
              <a:t>Reading to (and with) children early and often lays the groundwork for language skills and a love of learning. </a:t>
            </a:r>
          </a:p>
          <a:p>
            <a:r>
              <a:rPr lang="en-GB" b="1" dirty="0"/>
              <a:t>Boosts vocabulary and comprehension:</a:t>
            </a:r>
            <a:r>
              <a:rPr lang="en-GB" dirty="0"/>
              <a:t> </a:t>
            </a:r>
          </a:p>
          <a:p>
            <a:pPr fontAlgn="ctr"/>
            <a:r>
              <a:rPr lang="en-GB" dirty="0"/>
              <a:t>Consistent exposure to books helps children acquire new words and understand stories. </a:t>
            </a:r>
          </a:p>
          <a:p>
            <a:r>
              <a:rPr lang="en-GB" b="1" dirty="0"/>
              <a:t>Enhances cognitive skills:</a:t>
            </a:r>
            <a:r>
              <a:rPr lang="en-GB" dirty="0"/>
              <a:t> </a:t>
            </a:r>
          </a:p>
          <a:p>
            <a:pPr fontAlgn="ctr"/>
            <a:r>
              <a:rPr lang="en-GB" dirty="0"/>
              <a:t>Daily reading can improve a child's ability to think, remember, and reason. </a:t>
            </a:r>
          </a:p>
          <a:p>
            <a:r>
              <a:rPr lang="en-GB" b="1" dirty="0"/>
              <a:t>Increases focus:</a:t>
            </a:r>
            <a:r>
              <a:rPr lang="en-GB" dirty="0"/>
              <a:t> </a:t>
            </a:r>
          </a:p>
          <a:p>
            <a:pPr fontAlgn="ctr"/>
            <a:r>
              <a:rPr lang="en-GB" dirty="0"/>
              <a:t>The habit of sitting and paying attention while reading can improve concentration and listening skills. </a:t>
            </a:r>
          </a:p>
          <a:p>
            <a:r>
              <a:rPr lang="en-GB" b="1" dirty="0"/>
              <a:t>Develops empathy and well-being:</a:t>
            </a:r>
            <a:r>
              <a:rPr lang="en-GB" dirty="0"/>
              <a:t> </a:t>
            </a:r>
          </a:p>
          <a:p>
            <a:pPr fontAlgn="ctr"/>
            <a:r>
              <a:rPr lang="en-GB" dirty="0"/>
              <a:t>Reading helps children understand different perspectives, which can lead to greater empathy and a positive mood. </a:t>
            </a:r>
          </a:p>
          <a:p>
            <a:r>
              <a:rPr lang="en-GB" b="1" dirty="0"/>
              <a:t>Fosters a love for reading:</a:t>
            </a:r>
            <a:r>
              <a:rPr lang="en-GB" dirty="0"/>
              <a:t> </a:t>
            </a:r>
          </a:p>
          <a:p>
            <a:r>
              <a:rPr lang="en-GB" dirty="0"/>
              <a:t>Children who see parents reading and enjoying it are more likely to become lifelong readers themselves. ”</a:t>
            </a:r>
          </a:p>
          <a:p>
            <a:endParaRPr lang="en-GB" sz="2800" dirty="0">
              <a:solidFill>
                <a:srgbClr val="000000"/>
              </a:solidFill>
            </a:endParaRPr>
          </a:p>
          <a:p>
            <a:pPr algn="ctr"/>
            <a:r>
              <a:rPr lang="en-GB" sz="2000" dirty="0">
                <a:solidFill>
                  <a:srgbClr val="0070C0"/>
                </a:solidFill>
              </a:rPr>
              <a:t>It also fosters independence as children can read instructions and texts by themselves, allowing them to access the wider curriculum more successfully. </a:t>
            </a:r>
          </a:p>
          <a:p>
            <a:pPr algn="ctr"/>
            <a:r>
              <a:rPr lang="en-GB" sz="2000" dirty="0">
                <a:solidFill>
                  <a:srgbClr val="0070C0"/>
                </a:solidFill>
              </a:rPr>
              <a:t>Additionally, the more children read, the better writers they become.</a:t>
            </a:r>
          </a:p>
        </p:txBody>
      </p:sp>
    </p:spTree>
    <p:extLst>
      <p:ext uri="{BB962C8B-B14F-4D97-AF65-F5344CB8AC3E}">
        <p14:creationId xmlns:p14="http://schemas.microsoft.com/office/powerpoint/2010/main" val="20939423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73546" y="517416"/>
            <a:ext cx="7760855" cy="5724644"/>
          </a:xfrm>
          <a:prstGeom prst="rect">
            <a:avLst/>
          </a:prstGeom>
        </p:spPr>
        <p:txBody>
          <a:bodyPr wrap="square">
            <a:spAutoFit/>
          </a:bodyPr>
          <a:lstStyle/>
          <a:p>
            <a:pPr algn="ctr"/>
            <a:r>
              <a:rPr lang="en-GB" sz="2800" b="1" u="sng" dirty="0">
                <a:solidFill>
                  <a:srgbClr val="000000"/>
                </a:solidFill>
                <a:latin typeface="Calibri" panose="020F0502020204030204" pitchFamily="34" charset="0"/>
                <a:cs typeface="Calibri" panose="020F0502020204030204" pitchFamily="34" charset="0"/>
              </a:rPr>
              <a:t>Writing</a:t>
            </a:r>
            <a:endParaRPr lang="en-GB" u="sng" dirty="0">
              <a:solidFill>
                <a:srgbClr val="000096"/>
              </a:solidFill>
              <a:latin typeface="Calibri" panose="020F0502020204030204" pitchFamily="34" charset="0"/>
              <a:cs typeface="Calibri" panose="020F0502020204030204" pitchFamily="34" charset="0"/>
            </a:endParaRPr>
          </a:p>
          <a:p>
            <a:endParaRPr lang="en-GB" dirty="0">
              <a:solidFill>
                <a:srgbClr val="000000"/>
              </a:solidFill>
              <a:latin typeface="Calibri" panose="020F0502020204030204" pitchFamily="34" charset="0"/>
              <a:cs typeface="Calibri" panose="020F0502020204030204" pitchFamily="34" charset="0"/>
            </a:endParaRPr>
          </a:p>
          <a:p>
            <a:r>
              <a:rPr lang="en-GB" sz="2000" dirty="0">
                <a:solidFill>
                  <a:srgbClr val="000000"/>
                </a:solidFill>
                <a:latin typeface="Calibri" panose="020F0502020204030204" pitchFamily="34" charset="0"/>
                <a:cs typeface="Calibri" panose="020F0502020204030204" pitchFamily="34" charset="0"/>
              </a:rPr>
              <a:t>We teach writing in our English lessons using quality texts.  </a:t>
            </a:r>
          </a:p>
          <a:p>
            <a:r>
              <a:rPr lang="en-GB" sz="2000" dirty="0">
                <a:solidFill>
                  <a:srgbClr val="000000"/>
                </a:solidFill>
                <a:latin typeface="Calibri" panose="020F0502020204030204" pitchFamily="34" charset="0"/>
                <a:cs typeface="Calibri" panose="020F0502020204030204" pitchFamily="34" charset="0"/>
              </a:rPr>
              <a:t>This term we have read Stone Age Boy in support of our history curriculum and we are currently reading The Secret of Black Rock.</a:t>
            </a:r>
          </a:p>
          <a:p>
            <a:endParaRPr lang="en-GB" sz="2000" dirty="0">
              <a:solidFill>
                <a:srgbClr val="000000"/>
              </a:solidFill>
              <a:latin typeface="Calibri" panose="020F0502020204030204" pitchFamily="34" charset="0"/>
              <a:cs typeface="Calibri" panose="020F0502020204030204" pitchFamily="34" charset="0"/>
            </a:endParaRPr>
          </a:p>
          <a:p>
            <a:r>
              <a:rPr lang="en-GB" sz="2000" dirty="0">
                <a:solidFill>
                  <a:srgbClr val="000000"/>
                </a:solidFill>
                <a:latin typeface="Calibri" panose="020F0502020204030204" pitchFamily="34" charset="0"/>
                <a:cs typeface="Calibri" panose="020F0502020204030204" pitchFamily="34" charset="0"/>
              </a:rPr>
              <a:t>Separate, explicit lessons of spelling rules and cursive handwriting, which is a Year 3 expectation, are taught using our Unlocking Letters and Sounds programme. </a:t>
            </a:r>
          </a:p>
          <a:p>
            <a:endParaRPr lang="en-GB" sz="2000" dirty="0">
              <a:solidFill>
                <a:srgbClr val="000000"/>
              </a:solidFill>
              <a:latin typeface="Calibri" panose="020F0502020204030204" pitchFamily="34" charset="0"/>
              <a:cs typeface="Calibri" panose="020F0502020204030204" pitchFamily="34" charset="0"/>
            </a:endParaRPr>
          </a:p>
          <a:p>
            <a:r>
              <a:rPr lang="en-GB" sz="2000" dirty="0">
                <a:solidFill>
                  <a:srgbClr val="000000"/>
                </a:solidFill>
                <a:latin typeface="Calibri" panose="020F0502020204030204" pitchFamily="34" charset="0"/>
                <a:cs typeface="Calibri" panose="020F0502020204030204" pitchFamily="34" charset="0"/>
              </a:rPr>
              <a:t>Spelling is taught three times a week with two follow up tasks, one of which will be sent home as homework on a Friday to consolidate the spelling rule that they have learnt that week. Please return homework by Wednesday of the following week.</a:t>
            </a:r>
          </a:p>
          <a:p>
            <a:endParaRPr lang="en-GB" sz="2000" dirty="0">
              <a:solidFill>
                <a:srgbClr val="000000"/>
              </a:solidFill>
              <a:latin typeface="Calibri" panose="020F0502020204030204" pitchFamily="34" charset="0"/>
              <a:cs typeface="Calibri" panose="020F0502020204030204" pitchFamily="34" charset="0"/>
            </a:endParaRPr>
          </a:p>
          <a:p>
            <a:r>
              <a:rPr lang="en-GB" sz="2000" dirty="0">
                <a:solidFill>
                  <a:srgbClr val="000000"/>
                </a:solidFill>
                <a:latin typeface="Calibri" panose="020F0502020204030204" pitchFamily="34" charset="0"/>
                <a:cs typeface="Calibri" panose="020F0502020204030204" pitchFamily="34" charset="0"/>
              </a:rPr>
              <a:t>Grammar is mainly taught in context so that it can be applied meaningfully and elements are revisited within the unit of writing and during the year.</a:t>
            </a:r>
            <a:endParaRPr lang="en-GB" sz="2000" dirty="0">
              <a:latin typeface="Calibri" panose="020F0502020204030204" pitchFamily="34" charset="0"/>
              <a:cs typeface="Calibri" panose="020F0502020204030204" pitchFamily="34" charset="0"/>
            </a:endParaRPr>
          </a:p>
        </p:txBody>
      </p:sp>
      <p:pic>
        <p:nvPicPr>
          <p:cNvPr id="5" name="Picture 4"/>
          <p:cNvPicPr>
            <a:picLocks noChangeAspect="1"/>
          </p:cNvPicPr>
          <p:nvPr/>
        </p:nvPicPr>
        <p:blipFill>
          <a:blip r:embed="rId2"/>
          <a:stretch>
            <a:fillRect/>
          </a:stretch>
        </p:blipFill>
        <p:spPr>
          <a:xfrm>
            <a:off x="9095510" y="729067"/>
            <a:ext cx="2583610" cy="2608157"/>
          </a:xfrm>
          <a:prstGeom prst="rect">
            <a:avLst/>
          </a:prstGeom>
        </p:spPr>
      </p:pic>
      <p:pic>
        <p:nvPicPr>
          <p:cNvPr id="6" name="Picture 5"/>
          <p:cNvPicPr>
            <a:picLocks noChangeAspect="1"/>
          </p:cNvPicPr>
          <p:nvPr/>
        </p:nvPicPr>
        <p:blipFill>
          <a:blip r:embed="rId3"/>
          <a:stretch>
            <a:fillRect/>
          </a:stretch>
        </p:blipFill>
        <p:spPr>
          <a:xfrm>
            <a:off x="9295342" y="3585821"/>
            <a:ext cx="2183946" cy="2708581"/>
          </a:xfrm>
          <a:prstGeom prst="rect">
            <a:avLst/>
          </a:prstGeom>
        </p:spPr>
      </p:pic>
    </p:spTree>
    <p:extLst>
      <p:ext uri="{BB962C8B-B14F-4D97-AF65-F5344CB8AC3E}">
        <p14:creationId xmlns:p14="http://schemas.microsoft.com/office/powerpoint/2010/main" val="36952647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22811" y="1344211"/>
            <a:ext cx="10613571" cy="4247317"/>
          </a:xfrm>
          <a:prstGeom prst="rect">
            <a:avLst/>
          </a:prstGeom>
        </p:spPr>
        <p:txBody>
          <a:bodyPr wrap="square">
            <a:spAutoFit/>
          </a:bodyPr>
          <a:lstStyle/>
          <a:p>
            <a:pPr algn="ctr"/>
            <a:r>
              <a:rPr lang="en-GB" sz="2800" b="1" u="sng" dirty="0">
                <a:latin typeface="Calibri" panose="020F0502020204030204" pitchFamily="34" charset="0"/>
                <a:cs typeface="Calibri" panose="020F0502020204030204" pitchFamily="34" charset="0"/>
              </a:rPr>
              <a:t>Maths</a:t>
            </a:r>
            <a:endParaRPr lang="en-GB" sz="2800" u="sng"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pPr algn="ctr"/>
            <a:r>
              <a:rPr lang="en-GB" sz="2400" dirty="0">
                <a:latin typeface="Calibri" panose="020F0502020204030204" pitchFamily="34" charset="0"/>
                <a:cs typeface="Calibri" panose="020F0502020204030204" pitchFamily="34" charset="0"/>
              </a:rPr>
              <a:t>The White Rose Maths Scheme is used throughout Golden Valley. </a:t>
            </a:r>
          </a:p>
          <a:p>
            <a:pPr algn="ctr"/>
            <a:r>
              <a:rPr lang="en-GB" sz="2400" dirty="0">
                <a:latin typeface="Calibri" panose="020F0502020204030204" pitchFamily="34" charset="0"/>
                <a:cs typeface="Calibri" panose="020F0502020204030204" pitchFamily="34" charset="0"/>
              </a:rPr>
              <a:t>The main principle is to develop depth of understanding and the ability to apply number skills to reasoning activities. </a:t>
            </a:r>
          </a:p>
          <a:p>
            <a:pPr algn="ctr"/>
            <a:endParaRPr lang="en-GB" sz="2400" dirty="0">
              <a:latin typeface="Calibri" panose="020F0502020204030204" pitchFamily="34" charset="0"/>
              <a:cs typeface="Calibri" panose="020F0502020204030204" pitchFamily="34" charset="0"/>
            </a:endParaRPr>
          </a:p>
          <a:p>
            <a:pPr algn="ctr"/>
            <a:r>
              <a:rPr lang="en-GB" sz="2400" dirty="0">
                <a:latin typeface="Calibri" panose="020F0502020204030204" pitchFamily="34" charset="0"/>
                <a:cs typeface="Calibri" panose="020F0502020204030204" pitchFamily="34" charset="0"/>
              </a:rPr>
              <a:t>We also teach daily number fluency to aid rapid recall of number facts and strategies which aids children in their ability to apply reasoning to multi-step number problems.</a:t>
            </a:r>
          </a:p>
          <a:p>
            <a:endParaRPr lang="en-GB" sz="2800" dirty="0">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38838519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9269" y="882657"/>
            <a:ext cx="10613571" cy="4462760"/>
          </a:xfrm>
          <a:prstGeom prst="rect">
            <a:avLst/>
          </a:prstGeom>
        </p:spPr>
        <p:txBody>
          <a:bodyPr wrap="square">
            <a:spAutoFit/>
          </a:bodyPr>
          <a:lstStyle/>
          <a:p>
            <a:pPr algn="ctr"/>
            <a:r>
              <a:rPr lang="en-GB" sz="2800" b="1" u="sng" dirty="0">
                <a:solidFill>
                  <a:srgbClr val="00557F"/>
                </a:solidFill>
                <a:latin typeface="Calibri" panose="020F0502020204030204" pitchFamily="34" charset="0"/>
                <a:cs typeface="Calibri" panose="020F0502020204030204" pitchFamily="34" charset="0"/>
              </a:rPr>
              <a:t>Science</a:t>
            </a:r>
            <a:endParaRPr lang="en-GB" sz="2800" u="sng" dirty="0">
              <a:solidFill>
                <a:srgbClr val="00557F"/>
              </a:solidFill>
              <a:latin typeface="Calibri" panose="020F0502020204030204" pitchFamily="34" charset="0"/>
              <a:cs typeface="Calibri" panose="020F0502020204030204" pitchFamily="34" charset="0"/>
            </a:endParaRPr>
          </a:p>
          <a:p>
            <a:endParaRPr lang="en-GB" sz="2800" dirty="0">
              <a:solidFill>
                <a:srgbClr val="00557F"/>
              </a:solidFill>
              <a:latin typeface="Calibri" panose="020F0502020204030204" pitchFamily="34" charset="0"/>
              <a:cs typeface="Calibri" panose="020F0502020204030204" pitchFamily="34" charset="0"/>
            </a:endParaRPr>
          </a:p>
          <a:p>
            <a:pPr algn="ctr"/>
            <a:r>
              <a:rPr lang="en-GB" sz="2400" dirty="0"/>
              <a:t>We follow the National Curriculum Programmes of Study. </a:t>
            </a:r>
          </a:p>
          <a:p>
            <a:pPr algn="ctr"/>
            <a:r>
              <a:rPr lang="en-GB" sz="2400" dirty="0"/>
              <a:t>This year your child will learn Y3 objectives about the skeletal system, nutrition, rock formation, friction and magnetism, flowering plants and light.</a:t>
            </a:r>
          </a:p>
          <a:p>
            <a:pPr algn="ctr"/>
            <a:endParaRPr lang="en-GB" sz="2800" dirty="0"/>
          </a:p>
          <a:p>
            <a:pPr algn="ctr"/>
            <a:r>
              <a:rPr lang="en-GB" sz="2800" b="1" u="sng" dirty="0">
                <a:solidFill>
                  <a:srgbClr val="7030A0"/>
                </a:solidFill>
              </a:rPr>
              <a:t>Computing </a:t>
            </a:r>
          </a:p>
          <a:p>
            <a:pPr algn="ctr"/>
            <a:endParaRPr lang="en-GB" sz="2800" dirty="0">
              <a:solidFill>
                <a:srgbClr val="7030A0"/>
              </a:solidFill>
            </a:endParaRPr>
          </a:p>
          <a:p>
            <a:pPr algn="ctr"/>
            <a:r>
              <a:rPr lang="en-GB" sz="2400" dirty="0">
                <a:solidFill>
                  <a:srgbClr val="7030A0"/>
                </a:solidFill>
              </a:rPr>
              <a:t>We use Purple Mash to cover the ever changing aspects of technology and coding.  Your child has a login for this which is in the front of their reading record – do log in and explore this site as it has lots of fun and interesting activities.</a:t>
            </a:r>
            <a:endParaRPr lang="en-GB" sz="1600" dirty="0"/>
          </a:p>
        </p:txBody>
      </p:sp>
    </p:spTree>
    <p:extLst>
      <p:ext uri="{BB962C8B-B14F-4D97-AF65-F5344CB8AC3E}">
        <p14:creationId xmlns:p14="http://schemas.microsoft.com/office/powerpoint/2010/main" val="26906432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9269" y="882657"/>
            <a:ext cx="10613571" cy="1384995"/>
          </a:xfrm>
          <a:prstGeom prst="rect">
            <a:avLst/>
          </a:prstGeom>
        </p:spPr>
        <p:txBody>
          <a:bodyPr wrap="square">
            <a:spAutoFit/>
          </a:bodyPr>
          <a:lstStyle/>
          <a:p>
            <a:pPr algn="ctr"/>
            <a:r>
              <a:rPr lang="en-GB" sz="2800" b="1" u="sng" dirty="0">
                <a:solidFill>
                  <a:srgbClr val="00557F"/>
                </a:solidFill>
                <a:latin typeface="Calibri" panose="020F0502020204030204" pitchFamily="34" charset="0"/>
                <a:cs typeface="Calibri" panose="020F0502020204030204" pitchFamily="34" charset="0"/>
              </a:rPr>
              <a:t>Forest School</a:t>
            </a:r>
            <a:endParaRPr lang="en-GB" sz="2800" u="sng" dirty="0">
              <a:solidFill>
                <a:srgbClr val="00557F"/>
              </a:solidFill>
              <a:latin typeface="Calibri" panose="020F0502020204030204" pitchFamily="34" charset="0"/>
              <a:cs typeface="Calibri" panose="020F0502020204030204" pitchFamily="34" charset="0"/>
            </a:endParaRPr>
          </a:p>
          <a:p>
            <a:endParaRPr lang="en-GB" sz="2800" dirty="0">
              <a:solidFill>
                <a:srgbClr val="00557F"/>
              </a:solidFill>
              <a:latin typeface="Calibri" panose="020F0502020204030204" pitchFamily="34" charset="0"/>
              <a:cs typeface="Calibri" panose="020F0502020204030204" pitchFamily="34" charset="0"/>
            </a:endParaRPr>
          </a:p>
          <a:p>
            <a:endParaRPr lang="en-GB" sz="2800" dirty="0">
              <a:solidFill>
                <a:srgbClr val="00557F"/>
              </a:solidFill>
              <a:latin typeface="Calibri" panose="020F0502020204030204" pitchFamily="34" charset="0"/>
              <a:cs typeface="Calibri" panose="020F0502020204030204" pitchFamily="34" charset="0"/>
            </a:endParaRPr>
          </a:p>
        </p:txBody>
      </p:sp>
      <p:pic>
        <p:nvPicPr>
          <p:cNvPr id="3" name="Picture 2">
            <a:extLst>
              <a:ext uri="{FF2B5EF4-FFF2-40B4-BE49-F238E27FC236}">
                <a16:creationId xmlns:a16="http://schemas.microsoft.com/office/drawing/2014/main" id="{21077138-1B26-B273-7079-A673DAE29B87}"/>
              </a:ext>
            </a:extLst>
          </p:cNvPr>
          <p:cNvPicPr>
            <a:picLocks noChangeAspect="1"/>
          </p:cNvPicPr>
          <p:nvPr/>
        </p:nvPicPr>
        <p:blipFill>
          <a:blip r:embed="rId2"/>
          <a:stretch>
            <a:fillRect/>
          </a:stretch>
        </p:blipFill>
        <p:spPr>
          <a:xfrm>
            <a:off x="1551973" y="2091214"/>
            <a:ext cx="9275458" cy="1566385"/>
          </a:xfrm>
          <a:prstGeom prst="rect">
            <a:avLst/>
          </a:prstGeom>
        </p:spPr>
      </p:pic>
    </p:spTree>
    <p:extLst>
      <p:ext uri="{BB962C8B-B14F-4D97-AF65-F5344CB8AC3E}">
        <p14:creationId xmlns:p14="http://schemas.microsoft.com/office/powerpoint/2010/main" val="1515142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63627" y="372889"/>
            <a:ext cx="8864745" cy="6112221"/>
          </a:xfrm>
          <a:prstGeom prst="rect">
            <a:avLst/>
          </a:prstGeom>
        </p:spPr>
      </p:pic>
    </p:spTree>
    <p:extLst>
      <p:ext uri="{BB962C8B-B14F-4D97-AF65-F5344CB8AC3E}">
        <p14:creationId xmlns:p14="http://schemas.microsoft.com/office/powerpoint/2010/main" val="1120464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38348" y="922713"/>
            <a:ext cx="9817331" cy="1384995"/>
          </a:xfrm>
          <a:prstGeom prst="rect">
            <a:avLst/>
          </a:prstGeom>
          <a:noFill/>
        </p:spPr>
        <p:txBody>
          <a:bodyPr wrap="square" rtlCol="0">
            <a:spAutoFit/>
          </a:bodyPr>
          <a:lstStyle/>
          <a:p>
            <a:pPr algn="ctr"/>
            <a:r>
              <a:rPr lang="en-GB" sz="2800" b="1" dirty="0"/>
              <a:t>Date for your diary!</a:t>
            </a:r>
          </a:p>
          <a:p>
            <a:endParaRPr lang="en-GB" sz="2800" dirty="0"/>
          </a:p>
          <a:p>
            <a:pPr algn="ctr"/>
            <a:r>
              <a:rPr lang="en-GB" sz="2800" dirty="0"/>
              <a:t>Year 3 school trip on Thursday 1</a:t>
            </a:r>
            <a:r>
              <a:rPr lang="en-GB" sz="2800" baseline="30000" dirty="0"/>
              <a:t>st</a:t>
            </a:r>
            <a:r>
              <a:rPr lang="en-GB" sz="2800" dirty="0"/>
              <a:t> October to Cheddar Caves. </a:t>
            </a:r>
          </a:p>
        </p:txBody>
      </p:sp>
      <p:pic>
        <p:nvPicPr>
          <p:cNvPr id="3" name="Picture 2"/>
          <p:cNvPicPr>
            <a:picLocks noChangeAspect="1"/>
          </p:cNvPicPr>
          <p:nvPr/>
        </p:nvPicPr>
        <p:blipFill>
          <a:blip r:embed="rId2"/>
          <a:stretch>
            <a:fillRect/>
          </a:stretch>
        </p:blipFill>
        <p:spPr>
          <a:xfrm>
            <a:off x="193011" y="2998297"/>
            <a:ext cx="5305425" cy="2457450"/>
          </a:xfrm>
          <a:prstGeom prst="rect">
            <a:avLst/>
          </a:prstGeom>
        </p:spPr>
      </p:pic>
      <p:pic>
        <p:nvPicPr>
          <p:cNvPr id="4" name="Picture 3"/>
          <p:cNvPicPr>
            <a:picLocks noChangeAspect="1"/>
          </p:cNvPicPr>
          <p:nvPr/>
        </p:nvPicPr>
        <p:blipFill>
          <a:blip r:embed="rId3"/>
          <a:stretch>
            <a:fillRect/>
          </a:stretch>
        </p:blipFill>
        <p:spPr>
          <a:xfrm>
            <a:off x="6591993" y="2998297"/>
            <a:ext cx="4998372" cy="2481141"/>
          </a:xfrm>
          <a:prstGeom prst="rect">
            <a:avLst/>
          </a:prstGeom>
        </p:spPr>
      </p:pic>
    </p:spTree>
    <p:extLst>
      <p:ext uri="{BB962C8B-B14F-4D97-AF65-F5344CB8AC3E}">
        <p14:creationId xmlns:p14="http://schemas.microsoft.com/office/powerpoint/2010/main" val="39553048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7868" y="1581785"/>
            <a:ext cx="10515600" cy="4351338"/>
          </a:xfrm>
        </p:spPr>
        <p:txBody>
          <a:bodyPr/>
          <a:lstStyle/>
          <a:p>
            <a:r>
              <a:rPr lang="en-GB" dirty="0"/>
              <a:t>Water bottles</a:t>
            </a:r>
          </a:p>
          <a:p>
            <a:r>
              <a:rPr lang="en-GB" dirty="0"/>
              <a:t>Rain coat</a:t>
            </a:r>
          </a:p>
          <a:p>
            <a:r>
              <a:rPr lang="en-GB" dirty="0"/>
              <a:t>Fruit snack</a:t>
            </a:r>
          </a:p>
          <a:p>
            <a:endParaRPr lang="en-GB" dirty="0"/>
          </a:p>
          <a:p>
            <a:r>
              <a:rPr lang="en-GB" dirty="0"/>
              <a:t>Reading books and reading records in school every day please</a:t>
            </a:r>
          </a:p>
          <a:p>
            <a:r>
              <a:rPr lang="en-GB" dirty="0"/>
              <a:t>Please make sure uniform is named</a:t>
            </a:r>
          </a:p>
          <a:p>
            <a:r>
              <a:rPr lang="en-GB" dirty="0"/>
              <a:t>PE kits on a Wednesday (outdoor so trainers required) and a Friday (indoor) </a:t>
            </a:r>
          </a:p>
        </p:txBody>
      </p:sp>
      <p:sp>
        <p:nvSpPr>
          <p:cNvPr id="4" name="TextBox 3"/>
          <p:cNvSpPr txBox="1"/>
          <p:nvPr/>
        </p:nvSpPr>
        <p:spPr>
          <a:xfrm>
            <a:off x="1785257" y="365760"/>
            <a:ext cx="7419703" cy="523220"/>
          </a:xfrm>
          <a:prstGeom prst="rect">
            <a:avLst/>
          </a:prstGeom>
          <a:noFill/>
        </p:spPr>
        <p:txBody>
          <a:bodyPr wrap="square" rtlCol="0">
            <a:spAutoFit/>
          </a:bodyPr>
          <a:lstStyle/>
          <a:p>
            <a:pPr algn="ctr"/>
            <a:r>
              <a:rPr lang="en-GB" sz="2800" b="1" u="sng" dirty="0"/>
              <a:t>Every day items to have in school....</a:t>
            </a:r>
          </a:p>
        </p:txBody>
      </p:sp>
    </p:spTree>
    <p:extLst>
      <p:ext uri="{BB962C8B-B14F-4D97-AF65-F5344CB8AC3E}">
        <p14:creationId xmlns:p14="http://schemas.microsoft.com/office/powerpoint/2010/main" val="9343471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712414"/>
            <a:ext cx="10515600" cy="4351338"/>
          </a:xfrm>
        </p:spPr>
        <p:txBody>
          <a:bodyPr/>
          <a:lstStyle/>
          <a:p>
            <a:pPr marL="0" indent="0" algn="ctr">
              <a:buNone/>
            </a:pPr>
            <a:r>
              <a:rPr lang="en-GB" dirty="0"/>
              <a:t>Please do read the weekly newsletter that is sent out to you. It will have information about the school community including important dates for your diary.</a:t>
            </a:r>
          </a:p>
          <a:p>
            <a:pPr marL="0" indent="0" algn="ctr">
              <a:buNone/>
            </a:pPr>
            <a:endParaRPr lang="en-GB" dirty="0"/>
          </a:p>
          <a:p>
            <a:pPr marL="0" indent="0" algn="ctr">
              <a:buNone/>
            </a:pPr>
            <a:r>
              <a:rPr lang="en-GB" dirty="0"/>
              <a:t>You can also find school information such as curriculum outlines and term dates on our website.</a:t>
            </a:r>
          </a:p>
        </p:txBody>
      </p:sp>
      <p:sp>
        <p:nvSpPr>
          <p:cNvPr id="4" name="TextBox 3"/>
          <p:cNvSpPr txBox="1"/>
          <p:nvPr/>
        </p:nvSpPr>
        <p:spPr>
          <a:xfrm>
            <a:off x="1785257" y="365760"/>
            <a:ext cx="7419703" cy="523220"/>
          </a:xfrm>
          <a:prstGeom prst="rect">
            <a:avLst/>
          </a:prstGeom>
          <a:noFill/>
        </p:spPr>
        <p:txBody>
          <a:bodyPr wrap="square" rtlCol="0">
            <a:spAutoFit/>
          </a:bodyPr>
          <a:lstStyle/>
          <a:p>
            <a:pPr algn="ctr"/>
            <a:r>
              <a:rPr lang="en-GB" sz="2800" b="1" u="sng" dirty="0"/>
              <a:t>Newsletter and Website</a:t>
            </a:r>
          </a:p>
        </p:txBody>
      </p:sp>
    </p:spTree>
    <p:extLst>
      <p:ext uri="{BB962C8B-B14F-4D97-AF65-F5344CB8AC3E}">
        <p14:creationId xmlns:p14="http://schemas.microsoft.com/office/powerpoint/2010/main" val="19085500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86148" y="2760617"/>
            <a:ext cx="7419703" cy="769441"/>
          </a:xfrm>
          <a:prstGeom prst="rect">
            <a:avLst/>
          </a:prstGeom>
          <a:noFill/>
        </p:spPr>
        <p:txBody>
          <a:bodyPr wrap="square" rtlCol="0">
            <a:spAutoFit/>
          </a:bodyPr>
          <a:lstStyle/>
          <a:p>
            <a:pPr algn="ctr"/>
            <a:r>
              <a:rPr lang="en-GB" sz="4400" b="1" dirty="0"/>
              <a:t>Thank you for coming</a:t>
            </a:r>
          </a:p>
        </p:txBody>
      </p:sp>
    </p:spTree>
    <p:extLst>
      <p:ext uri="{BB962C8B-B14F-4D97-AF65-F5344CB8AC3E}">
        <p14:creationId xmlns:p14="http://schemas.microsoft.com/office/powerpoint/2010/main" val="19763255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2050</TotalTime>
  <Words>944</Words>
  <Application>Microsoft Office PowerPoint</Application>
  <PresentationFormat>Widescreen</PresentationFormat>
  <Paragraphs>92</Paragraphs>
  <Slides>17</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Calibri Light</vt:lpstr>
      <vt:lpstr>Office Theme</vt:lpstr>
      <vt:lpstr>Welcome to Year 3 </vt:lpstr>
      <vt:lpstr>Who teaches your children?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4</dc:title>
  <dc:creator>Georgia SOMERVILLE</dc:creator>
  <cp:lastModifiedBy>Becky SMITH</cp:lastModifiedBy>
  <cp:revision>49</cp:revision>
  <dcterms:created xsi:type="dcterms:W3CDTF">2024-09-17T13:33:06Z</dcterms:created>
  <dcterms:modified xsi:type="dcterms:W3CDTF">2026-09-18T12:48:40Z</dcterms:modified>
</cp:coreProperties>
</file>