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6"/>
  </p:notesMasterIdLst>
  <p:sldIdLst>
    <p:sldId id="256" r:id="rId3"/>
    <p:sldId id="257" r:id="rId4"/>
    <p:sldId id="259" r:id="rId5"/>
    <p:sldId id="261" r:id="rId6"/>
    <p:sldId id="274" r:id="rId7"/>
    <p:sldId id="269" r:id="rId8"/>
    <p:sldId id="266" r:id="rId9"/>
    <p:sldId id="275" r:id="rId10"/>
    <p:sldId id="258" r:id="rId11"/>
    <p:sldId id="262" r:id="rId12"/>
    <p:sldId id="260" r:id="rId13"/>
    <p:sldId id="272" r:id="rId14"/>
    <p:sldId id="273"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3022" autoAdjust="0"/>
  </p:normalViewPr>
  <p:slideViewPr>
    <p:cSldViewPr snapToGrid="0">
      <p:cViewPr varScale="1">
        <p:scale>
          <a:sx n="26" d="100"/>
          <a:sy n="26" d="100"/>
        </p:scale>
        <p:origin x="13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285CF4B-3B7D-4610-80B3-9CA9C53E55AA}" type="datetimeFigureOut">
              <a:rPr lang="en-GB" smtClean="0"/>
              <a:t>20/09/2026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FA60012-4CF3-462B-9F49-A9F24AB2CFFF}" type="slidenum">
              <a:rPr lang="en-GB" smtClean="0"/>
              <a:t>‹#›</a:t>
            </a:fld>
            <a:endParaRPr lang="en-GB"/>
          </a:p>
        </p:txBody>
      </p:sp>
    </p:spTree>
    <p:extLst>
      <p:ext uri="{BB962C8B-B14F-4D97-AF65-F5344CB8AC3E}">
        <p14:creationId xmlns:p14="http://schemas.microsoft.com/office/powerpoint/2010/main" val="3749882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1</a:t>
            </a:fld>
            <a:endParaRPr lang="en-GB"/>
          </a:p>
        </p:txBody>
      </p:sp>
    </p:spTree>
    <p:extLst>
      <p:ext uri="{BB962C8B-B14F-4D97-AF65-F5344CB8AC3E}">
        <p14:creationId xmlns:p14="http://schemas.microsoft.com/office/powerpoint/2010/main" val="3475343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2</a:t>
            </a:fld>
            <a:endParaRPr lang="en-GB"/>
          </a:p>
        </p:txBody>
      </p:sp>
    </p:spTree>
    <p:extLst>
      <p:ext uri="{BB962C8B-B14F-4D97-AF65-F5344CB8AC3E}">
        <p14:creationId xmlns:p14="http://schemas.microsoft.com/office/powerpoint/2010/main" val="3775143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FA60012-4CF3-462B-9F49-A9F24AB2CFFF}" type="slidenum">
              <a:rPr lang="en-GB" smtClean="0"/>
              <a:t>3</a:t>
            </a:fld>
            <a:endParaRPr lang="en-GB"/>
          </a:p>
        </p:txBody>
      </p:sp>
    </p:spTree>
    <p:extLst>
      <p:ext uri="{BB962C8B-B14F-4D97-AF65-F5344CB8AC3E}">
        <p14:creationId xmlns:p14="http://schemas.microsoft.com/office/powerpoint/2010/main" val="945002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4</a:t>
            </a:fld>
            <a:endParaRPr lang="en-GB"/>
          </a:p>
        </p:txBody>
      </p:sp>
    </p:spTree>
    <p:extLst>
      <p:ext uri="{BB962C8B-B14F-4D97-AF65-F5344CB8AC3E}">
        <p14:creationId xmlns:p14="http://schemas.microsoft.com/office/powerpoint/2010/main" val="3576047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 this term (until</a:t>
            </a:r>
            <a:r>
              <a:rPr lang="en-GB" baseline="0" dirty="0"/>
              <a:t> Xmas)</a:t>
            </a:r>
            <a:r>
              <a:rPr lang="en-GB" dirty="0"/>
              <a:t>- on GV website.</a:t>
            </a:r>
            <a:r>
              <a:rPr lang="en-GB" baseline="0" dirty="0"/>
              <a:t>  New term’s information will be uploaded for your information – please ask your child about their learning! </a:t>
            </a:r>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5</a:t>
            </a:fld>
            <a:endParaRPr lang="en-GB"/>
          </a:p>
        </p:txBody>
      </p:sp>
    </p:spTree>
    <p:extLst>
      <p:ext uri="{BB962C8B-B14F-4D97-AF65-F5344CB8AC3E}">
        <p14:creationId xmlns:p14="http://schemas.microsoft.com/office/powerpoint/2010/main" val="2553089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6</a:t>
            </a:fld>
            <a:endParaRPr lang="en-GB"/>
          </a:p>
        </p:txBody>
      </p:sp>
    </p:spTree>
    <p:extLst>
      <p:ext uri="{BB962C8B-B14F-4D97-AF65-F5344CB8AC3E}">
        <p14:creationId xmlns:p14="http://schemas.microsoft.com/office/powerpoint/2010/main" val="18390751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7</a:t>
            </a:fld>
            <a:endParaRPr lang="en-GB"/>
          </a:p>
        </p:txBody>
      </p:sp>
    </p:spTree>
    <p:extLst>
      <p:ext uri="{BB962C8B-B14F-4D97-AF65-F5344CB8AC3E}">
        <p14:creationId xmlns:p14="http://schemas.microsoft.com/office/powerpoint/2010/main" val="3407144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FA60012-4CF3-462B-9F49-A9F24AB2CFFF}" type="slidenum">
              <a:rPr lang="en-GB" smtClean="0"/>
              <a:t>8</a:t>
            </a:fld>
            <a:endParaRPr lang="en-GB"/>
          </a:p>
        </p:txBody>
      </p:sp>
    </p:spTree>
    <p:extLst>
      <p:ext uri="{BB962C8B-B14F-4D97-AF65-F5344CB8AC3E}">
        <p14:creationId xmlns:p14="http://schemas.microsoft.com/office/powerpoint/2010/main" val="33940447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Year Two</a:t>
            </a:r>
            <a:r>
              <a:rPr lang="en-GB" sz="1200" baseline="0" dirty="0"/>
              <a:t> builds on the reading focus of Year 1. </a:t>
            </a:r>
            <a:r>
              <a:rPr lang="en-GB" sz="1200" dirty="0"/>
              <a:t>Our focus is still on phonics and being able to read fluently. If they can’t read then</a:t>
            </a:r>
            <a:r>
              <a:rPr lang="en-GB" sz="1200" baseline="0" dirty="0"/>
              <a:t> they are going to miss out across the curriculum. We need your support with this at home. </a:t>
            </a:r>
            <a:r>
              <a:rPr lang="en-GB" sz="1200" dirty="0"/>
              <a:t>Please aim to read with your children for at least 10 minutes.  This should be completed regularly throughout the week.  We are looking for at least 4 entries a week in the reading record.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We are currently doing 2x</a:t>
            </a:r>
            <a:r>
              <a:rPr lang="en-GB" sz="1200" baseline="0" dirty="0"/>
              <a:t> whole class phonics lessons a day using the ULS scheme, including a revisit from the end of year 1’s lessons to embed learning. Expect to finish the Phonics programme for whole class learning after Xmas, at which point we will move onto guided reading and reading fluency in preparation for year 3 and KS2.  </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indent="0">
              <a:buNone/>
            </a:pPr>
            <a:r>
              <a:rPr lang="en-GB" sz="1200" dirty="0"/>
              <a:t>If your children reads for 10 minutes a day, 5 days a week, then they will have read for 60 hours in a whole year! </a:t>
            </a:r>
            <a:r>
              <a:rPr lang="en-GB" sz="1200" b="1" dirty="0">
                <a:solidFill>
                  <a:srgbClr val="FF0000"/>
                </a:solidFill>
              </a:rPr>
              <a:t>Research tells us that children who read for 10 minutes a day can make up to a year/s additional progress. </a:t>
            </a:r>
          </a:p>
          <a:p>
            <a:pPr marL="0" indent="0">
              <a:buNone/>
            </a:pPr>
            <a:endParaRPr lang="en-GB" sz="1200" dirty="0"/>
          </a:p>
          <a:p>
            <a:pPr marL="0" indent="0">
              <a:buNone/>
            </a:pPr>
            <a:r>
              <a:rPr lang="en-GB" sz="1200" dirty="0"/>
              <a:t>Significant evidence that reading is linked to important developmental factors in children, improving their cognition, mental health, and brain structure, which are cornerstones for future learning and well-being.</a:t>
            </a:r>
          </a:p>
          <a:p>
            <a:endParaRPr lang="en-GB" dirty="0"/>
          </a:p>
        </p:txBody>
      </p:sp>
      <p:sp>
        <p:nvSpPr>
          <p:cNvPr id="4" name="Slide Number Placeholder 3"/>
          <p:cNvSpPr>
            <a:spLocks noGrp="1"/>
          </p:cNvSpPr>
          <p:nvPr>
            <p:ph type="sldNum" sz="quarter" idx="10"/>
          </p:nvPr>
        </p:nvSpPr>
        <p:spPr/>
        <p:txBody>
          <a:bodyPr/>
          <a:lstStyle/>
          <a:p>
            <a:fld id="{3FA60012-4CF3-462B-9F49-A9F24AB2CFFF}" type="slidenum">
              <a:rPr lang="en-GB" smtClean="0"/>
              <a:t>9</a:t>
            </a:fld>
            <a:endParaRPr lang="en-GB"/>
          </a:p>
        </p:txBody>
      </p:sp>
    </p:spTree>
    <p:extLst>
      <p:ext uri="{BB962C8B-B14F-4D97-AF65-F5344CB8AC3E}">
        <p14:creationId xmlns:p14="http://schemas.microsoft.com/office/powerpoint/2010/main" val="1039541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&amp; Tell can also be any learning that happens at home e.g. stories, maths, drawings of something related to the classroom.</a:t>
            </a:r>
          </a:p>
        </p:txBody>
      </p:sp>
      <p:sp>
        <p:nvSpPr>
          <p:cNvPr id="4" name="Slide Number Placeholder 3"/>
          <p:cNvSpPr>
            <a:spLocks noGrp="1"/>
          </p:cNvSpPr>
          <p:nvPr>
            <p:ph type="sldNum" sz="quarter" idx="10"/>
          </p:nvPr>
        </p:nvSpPr>
        <p:spPr/>
        <p:txBody>
          <a:bodyPr/>
          <a:lstStyle/>
          <a:p>
            <a:fld id="{3FA60012-4CF3-462B-9F49-A9F24AB2CFFF}" type="slidenum">
              <a:rPr lang="en-GB" smtClean="0"/>
              <a:t>10</a:t>
            </a:fld>
            <a:endParaRPr lang="en-GB"/>
          </a:p>
        </p:txBody>
      </p:sp>
    </p:spTree>
    <p:extLst>
      <p:ext uri="{BB962C8B-B14F-4D97-AF65-F5344CB8AC3E}">
        <p14:creationId xmlns:p14="http://schemas.microsoft.com/office/powerpoint/2010/main" val="2302094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11</a:t>
            </a:fld>
            <a:endParaRPr lang="en-GB"/>
          </a:p>
        </p:txBody>
      </p:sp>
    </p:spTree>
    <p:extLst>
      <p:ext uri="{BB962C8B-B14F-4D97-AF65-F5344CB8AC3E}">
        <p14:creationId xmlns:p14="http://schemas.microsoft.com/office/powerpoint/2010/main" val="1361573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12</a:t>
            </a:fld>
            <a:endParaRPr lang="en-GB"/>
          </a:p>
        </p:txBody>
      </p:sp>
    </p:spTree>
    <p:extLst>
      <p:ext uri="{BB962C8B-B14F-4D97-AF65-F5344CB8AC3E}">
        <p14:creationId xmlns:p14="http://schemas.microsoft.com/office/powerpoint/2010/main" val="2511366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A60012-4CF3-462B-9F49-A9F24AB2CFFF}" type="slidenum">
              <a:rPr lang="en-GB" smtClean="0"/>
              <a:t>13</a:t>
            </a:fld>
            <a:endParaRPr lang="en-GB"/>
          </a:p>
        </p:txBody>
      </p:sp>
    </p:spTree>
    <p:extLst>
      <p:ext uri="{BB962C8B-B14F-4D97-AF65-F5344CB8AC3E}">
        <p14:creationId xmlns:p14="http://schemas.microsoft.com/office/powerpoint/2010/main" val="2485749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D22AC29-19A2-47E1-ADD1-8A7B81EF7903}" type="datetimeFigureOut">
              <a:rPr lang="en-GB" smtClean="0"/>
              <a:t>20/09/2026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85830865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22AC29-19A2-47E1-ADD1-8A7B81EF7903}" type="datetimeFigureOut">
              <a:rPr lang="en-GB" smtClean="0"/>
              <a:t>20/09/2026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892391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9D22AC29-19A2-47E1-ADD1-8A7B81EF7903}" type="datetimeFigureOut">
              <a:rPr lang="en-GB" smtClean="0"/>
              <a:t>20/09/2026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297246759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9D22AC29-19A2-47E1-ADD1-8A7B81EF7903}" type="datetimeFigureOut">
              <a:rPr lang="en-GB" smtClean="0"/>
              <a:t>20/09/2026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1278299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9D22AC29-19A2-47E1-ADD1-8A7B81EF7903}" type="datetimeFigureOut">
              <a:rPr lang="en-GB" smtClean="0"/>
              <a:t>20/09/2026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FBF21A-E02C-46EA-AAA8-D5D54F98174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436143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22AC29-19A2-47E1-ADD1-8A7B81EF7903}" type="datetimeFigureOut">
              <a:rPr lang="en-GB" smtClean="0"/>
              <a:t>20/09/2026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520056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22AC29-19A2-47E1-ADD1-8A7B81EF7903}" type="datetimeFigureOut">
              <a:rPr lang="en-GB" smtClean="0"/>
              <a:t>20/09/2026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3397969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9D22AC29-19A2-47E1-ADD1-8A7B81EF7903}" type="datetimeFigureOut">
              <a:rPr lang="en-GB" smtClean="0"/>
              <a:t>20/09/2026</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538362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D22AC29-19A2-47E1-ADD1-8A7B81EF7903}" type="datetimeFigureOut">
              <a:rPr lang="en-GB" smtClean="0"/>
              <a:t>20/09/2026</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329060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22AC29-19A2-47E1-ADD1-8A7B81EF7903}"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2378280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22AC29-19A2-47E1-ADD1-8A7B81EF7903}"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FBF21A-E02C-46EA-AAA8-D5D54F98174F}" type="slidenum">
              <a:rPr lang="en-GB" smtClean="0"/>
              <a:t>‹#›</a:t>
            </a:fld>
            <a:endParaRPr lang="en-GB"/>
          </a:p>
        </p:txBody>
      </p:sp>
    </p:spTree>
    <p:extLst>
      <p:ext uri="{BB962C8B-B14F-4D97-AF65-F5344CB8AC3E}">
        <p14:creationId xmlns:p14="http://schemas.microsoft.com/office/powerpoint/2010/main" val="14429628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4866938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883575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33E1EF8-686A-4BFB-BB34-3AAF683E5074}"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2724846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33E1EF8-686A-4BFB-BB34-3AAF683E5074}" type="datetimeFigureOut">
              <a:rPr lang="en-GB" smtClean="0"/>
              <a:t>20/09/2026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644896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33E1EF8-686A-4BFB-BB34-3AAF683E5074}" type="datetimeFigureOut">
              <a:rPr lang="en-GB" smtClean="0"/>
              <a:t>20/09/2026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2556476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33E1EF8-686A-4BFB-BB34-3AAF683E5074}" type="datetimeFigureOut">
              <a:rPr lang="en-GB" smtClean="0"/>
              <a:t>20/09/2026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7442770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3E1EF8-686A-4BFB-BB34-3AAF683E5074}" type="datetimeFigureOut">
              <a:rPr lang="en-GB" smtClean="0"/>
              <a:t>20/09/2026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4693093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3E1EF8-686A-4BFB-BB34-3AAF683E5074}" type="datetimeFigureOut">
              <a:rPr lang="en-GB" smtClean="0"/>
              <a:t>20/09/2026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932583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33E1EF8-686A-4BFB-BB34-3AAF683E5074}" type="datetimeFigureOut">
              <a:rPr lang="en-GB" smtClean="0"/>
              <a:t>20/09/2026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071784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13295547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3E1EF8-686A-4BFB-BB34-3AAF683E5074}" type="datetimeFigureOut">
              <a:rPr lang="en-GB" smtClean="0"/>
              <a:t>20/09/2026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933936-1302-4A72-8FDB-0306B4899DEF}" type="slidenum">
              <a:rPr lang="en-GB" smtClean="0"/>
              <a:t>‹#›</a:t>
            </a:fld>
            <a:endParaRPr lang="en-GB"/>
          </a:p>
        </p:txBody>
      </p:sp>
    </p:spTree>
    <p:extLst>
      <p:ext uri="{BB962C8B-B14F-4D97-AF65-F5344CB8AC3E}">
        <p14:creationId xmlns:p14="http://schemas.microsoft.com/office/powerpoint/2010/main" val="3956397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9D22AC29-19A2-47E1-ADD1-8A7B81EF7903}" type="datetimeFigureOut">
              <a:rPr lang="en-GB" smtClean="0"/>
              <a:t>20/09/2026</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A3FBF21A-E02C-46EA-AAA8-D5D54F98174F}" type="slidenum">
              <a:rPr lang="en-GB" smtClean="0"/>
              <a:t>‹#›</a:t>
            </a:fld>
            <a:endParaRPr lang="en-GB"/>
          </a:p>
        </p:txBody>
      </p:sp>
    </p:spTree>
    <p:extLst>
      <p:ext uri="{BB962C8B-B14F-4D97-AF65-F5344CB8AC3E}">
        <p14:creationId xmlns:p14="http://schemas.microsoft.com/office/powerpoint/2010/main" val="423012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E1EF8-686A-4BFB-BB34-3AAF683E5074}" type="datetimeFigureOut">
              <a:rPr lang="en-GB" smtClean="0"/>
              <a:t>20/09/2026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933936-1302-4A72-8FDB-0306B4899DEF}" type="slidenum">
              <a:rPr lang="en-GB" smtClean="0"/>
              <a:t>‹#›</a:t>
            </a:fld>
            <a:endParaRPr lang="en-GB"/>
          </a:p>
        </p:txBody>
      </p:sp>
    </p:spTree>
    <p:extLst>
      <p:ext uri="{BB962C8B-B14F-4D97-AF65-F5344CB8AC3E}">
        <p14:creationId xmlns:p14="http://schemas.microsoft.com/office/powerpoint/2010/main" val="401351460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year 2!</a:t>
            </a:r>
          </a:p>
        </p:txBody>
      </p:sp>
      <p:pic>
        <p:nvPicPr>
          <p:cNvPr id="4" name="Picture 3" descr="A logo of a school&#10;&#10;Description automatically generated">
            <a:extLst>
              <a:ext uri="{FF2B5EF4-FFF2-40B4-BE49-F238E27FC236}">
                <a16:creationId xmlns:a16="http://schemas.microsoft.com/office/drawing/2014/main" id="{04318A45-C36A-FD4D-FC3C-466EA2148493}"/>
              </a:ext>
            </a:extLst>
          </p:cNvPr>
          <p:cNvPicPr>
            <a:picLocks noChangeAspect="1"/>
          </p:cNvPicPr>
          <p:nvPr/>
        </p:nvPicPr>
        <p:blipFill>
          <a:blip r:embed="rId3"/>
          <a:stretch>
            <a:fillRect/>
          </a:stretch>
        </p:blipFill>
        <p:spPr>
          <a:xfrm>
            <a:off x="9989470" y="4972491"/>
            <a:ext cx="1856061" cy="1698734"/>
          </a:xfrm>
          <a:prstGeom prst="rect">
            <a:avLst/>
          </a:prstGeom>
        </p:spPr>
      </p:pic>
    </p:spTree>
    <p:extLst>
      <p:ext uri="{BB962C8B-B14F-4D97-AF65-F5344CB8AC3E}">
        <p14:creationId xmlns:p14="http://schemas.microsoft.com/office/powerpoint/2010/main" val="2537693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1221" y="62021"/>
            <a:ext cx="7729728" cy="1188720"/>
          </a:xfrm>
        </p:spPr>
        <p:txBody>
          <a:bodyPr/>
          <a:lstStyle/>
          <a:p>
            <a:r>
              <a:rPr lang="en-GB" dirty="0"/>
              <a:t>Meet the team</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29957765"/>
              </p:ext>
            </p:extLst>
          </p:nvPr>
        </p:nvGraphicFramePr>
        <p:xfrm>
          <a:off x="128015" y="1995054"/>
          <a:ext cx="8290306" cy="9210197"/>
        </p:xfrm>
        <a:graphic>
          <a:graphicData uri="http://schemas.openxmlformats.org/drawingml/2006/table">
            <a:tbl>
              <a:tblPr/>
              <a:tblGrid>
                <a:gridCol w="8290306">
                  <a:extLst>
                    <a:ext uri="{9D8B030D-6E8A-4147-A177-3AD203B41FA5}">
                      <a16:colId xmlns:a16="http://schemas.microsoft.com/office/drawing/2014/main" val="4064326304"/>
                    </a:ext>
                  </a:extLst>
                </a:gridCol>
              </a:tblGrid>
              <a:tr h="9210197">
                <a:tc>
                  <a:txBody>
                    <a:bodyPr/>
                    <a:lstStyle/>
                    <a:p>
                      <a:r>
                        <a:rPr lang="en-GB" sz="2400" b="0" dirty="0">
                          <a:solidFill>
                            <a:srgbClr val="000000"/>
                          </a:solidFill>
                          <a:effectLst/>
                          <a:latin typeface="+mj-lt"/>
                        </a:rPr>
                        <a:t>The class teachers are Mr </a:t>
                      </a:r>
                      <a:r>
                        <a:rPr lang="en-GB" sz="2400" b="0" dirty="0" err="1">
                          <a:solidFill>
                            <a:srgbClr val="000000"/>
                          </a:solidFill>
                          <a:effectLst/>
                          <a:latin typeface="+mj-lt"/>
                        </a:rPr>
                        <a:t>Doul</a:t>
                      </a:r>
                      <a:r>
                        <a:rPr lang="en-GB" sz="2400" b="0" baseline="0" dirty="0">
                          <a:solidFill>
                            <a:srgbClr val="000000"/>
                          </a:solidFill>
                          <a:effectLst/>
                          <a:latin typeface="+mj-lt"/>
                        </a:rPr>
                        <a:t> </a:t>
                      </a:r>
                      <a:r>
                        <a:rPr lang="en-GB" sz="2400" b="0" dirty="0">
                          <a:solidFill>
                            <a:srgbClr val="000000"/>
                          </a:solidFill>
                          <a:effectLst/>
                          <a:latin typeface="+mj-lt"/>
                        </a:rPr>
                        <a:t>in Swallow class and</a:t>
                      </a:r>
                      <a:r>
                        <a:rPr lang="en-GB" sz="2400" b="0" baseline="0" dirty="0">
                          <a:solidFill>
                            <a:srgbClr val="000000"/>
                          </a:solidFill>
                          <a:effectLst/>
                          <a:latin typeface="+mj-lt"/>
                        </a:rPr>
                        <a:t> Miss Weston in Blackbird class. </a:t>
                      </a:r>
                      <a:endParaRPr lang="en-GB" sz="2400" b="0" dirty="0">
                        <a:solidFill>
                          <a:srgbClr val="000000"/>
                        </a:solidFill>
                        <a:effectLst/>
                        <a:latin typeface="+mj-lt"/>
                      </a:endParaRPr>
                    </a:p>
                    <a:p>
                      <a:endParaRPr lang="en-GB" sz="2400" b="0" dirty="0">
                        <a:solidFill>
                          <a:srgbClr val="000000"/>
                        </a:solidFill>
                        <a:effectLst/>
                        <a:latin typeface="+mj-lt"/>
                      </a:endParaRPr>
                    </a:p>
                    <a:p>
                      <a:r>
                        <a:rPr lang="en-GB" sz="2400" b="0" dirty="0">
                          <a:effectLst/>
                          <a:latin typeface="+mj-lt"/>
                        </a:rPr>
                        <a:t>Miss</a:t>
                      </a:r>
                      <a:r>
                        <a:rPr lang="en-GB" sz="2400" b="0" baseline="0" dirty="0">
                          <a:effectLst/>
                          <a:latin typeface="+mj-lt"/>
                        </a:rPr>
                        <a:t> </a:t>
                      </a:r>
                      <a:r>
                        <a:rPr lang="en-GB" sz="2400" b="0" baseline="0" dirty="0" err="1">
                          <a:effectLst/>
                          <a:latin typeface="+mj-lt"/>
                        </a:rPr>
                        <a:t>Savidge</a:t>
                      </a:r>
                      <a:r>
                        <a:rPr lang="en-GB" sz="2400" b="0" baseline="0" dirty="0">
                          <a:effectLst/>
                          <a:latin typeface="+mj-lt"/>
                        </a:rPr>
                        <a:t> is the Learning partner for Swallow class primarily and Ms Lacey is the Learning Partner supporting Blackbirds.</a:t>
                      </a:r>
                    </a:p>
                    <a:p>
                      <a:endParaRPr lang="en-GB" sz="2400" b="0" baseline="0" dirty="0">
                        <a:effectLst/>
                        <a:latin typeface="+mj-lt"/>
                      </a:endParaRPr>
                    </a:p>
                    <a:p>
                      <a:endParaRPr lang="en-GB" sz="2400" b="0" baseline="0" dirty="0">
                        <a:effectLst/>
                        <a:latin typeface="+mj-lt"/>
                      </a:endParaRPr>
                    </a:p>
                    <a:p>
                      <a:r>
                        <a:rPr lang="en-GB" sz="2400" kern="1200" dirty="0">
                          <a:solidFill>
                            <a:schemeClr val="tx1"/>
                          </a:solidFill>
                          <a:effectLst/>
                          <a:latin typeface="+mn-lt"/>
                          <a:ea typeface="+mn-ea"/>
                          <a:cs typeface="+mn-cs"/>
                        </a:rPr>
                        <a:t>Mrs Chandler and Ms Pye will cover</a:t>
                      </a:r>
                      <a:r>
                        <a:rPr lang="en-GB" sz="2400" kern="1200" baseline="0" dirty="0">
                          <a:solidFill>
                            <a:schemeClr val="tx1"/>
                          </a:solidFill>
                          <a:effectLst/>
                          <a:latin typeface="+mn-lt"/>
                          <a:ea typeface="+mn-ea"/>
                          <a:cs typeface="+mn-cs"/>
                        </a:rPr>
                        <a:t> year 2 classes</a:t>
                      </a:r>
                      <a:r>
                        <a:rPr lang="en-GB" sz="2400" kern="1200" dirty="0">
                          <a:solidFill>
                            <a:schemeClr val="tx1"/>
                          </a:solidFill>
                          <a:effectLst/>
                          <a:latin typeface="+mn-lt"/>
                          <a:ea typeface="+mn-ea"/>
                          <a:cs typeface="+mn-cs"/>
                        </a:rPr>
                        <a:t> when teachers are having time for planning, preparation and assessment (PPA). This is alternate</a:t>
                      </a:r>
                      <a:r>
                        <a:rPr lang="en-GB" sz="2400" kern="1200" baseline="0" dirty="0">
                          <a:solidFill>
                            <a:schemeClr val="tx1"/>
                          </a:solidFill>
                          <a:effectLst/>
                          <a:latin typeface="+mn-lt"/>
                          <a:ea typeface="+mn-ea"/>
                          <a:cs typeface="+mn-cs"/>
                        </a:rPr>
                        <a:t> Monday and Friday</a:t>
                      </a:r>
                      <a:r>
                        <a:rPr lang="en-GB" sz="2400" kern="1200" dirty="0">
                          <a:solidFill>
                            <a:schemeClr val="tx1"/>
                          </a:solidFill>
                          <a:effectLst/>
                          <a:latin typeface="+mn-lt"/>
                          <a:ea typeface="+mn-ea"/>
                          <a:cs typeface="+mn-cs"/>
                        </a:rPr>
                        <a:t> afternoons.</a:t>
                      </a:r>
                      <a:endParaRPr lang="en-GB" sz="2400" b="0" dirty="0">
                        <a:effectLst/>
                        <a:latin typeface="+mj-lt"/>
                      </a:endParaRPr>
                    </a:p>
                    <a:p>
                      <a:br>
                        <a:rPr lang="en-GB" sz="1800" b="0" dirty="0">
                          <a:solidFill>
                            <a:srgbClr val="000000"/>
                          </a:solidFill>
                          <a:effectLst/>
                          <a:latin typeface="+mj-lt"/>
                        </a:rPr>
                      </a:br>
                      <a:endParaRPr lang="en-GB" sz="1800" b="0" dirty="0">
                        <a:solidFill>
                          <a:srgbClr val="000000"/>
                        </a:solidFill>
                        <a:effectLst/>
                        <a:latin typeface="+mj-lt"/>
                      </a:endParaRPr>
                    </a:p>
                    <a:p>
                      <a:br>
                        <a:rPr lang="en-GB" sz="1800" b="0" dirty="0">
                          <a:effectLst/>
                          <a:latin typeface="+mj-lt"/>
                        </a:rPr>
                      </a:br>
                      <a:endParaRPr lang="en-GB" sz="1800" b="0" dirty="0">
                        <a:effectLst/>
                        <a:latin typeface="+mj-lt"/>
                      </a:endParaRPr>
                    </a:p>
                    <a:p>
                      <a:br>
                        <a:rPr lang="en-GB" sz="1800" b="0" dirty="0">
                          <a:solidFill>
                            <a:srgbClr val="000000"/>
                          </a:solidFill>
                          <a:effectLst/>
                          <a:latin typeface="+mj-lt"/>
                        </a:rPr>
                      </a:br>
                      <a:endParaRPr lang="en-GB" sz="1800" b="0" dirty="0">
                        <a:solidFill>
                          <a:srgbClr val="000000"/>
                        </a:solidFill>
                        <a:effectLst/>
                        <a:latin typeface="+mj-lt"/>
                      </a:endParaRPr>
                    </a:p>
                    <a:p>
                      <a:br>
                        <a:rPr lang="en-GB" sz="1800" b="0" dirty="0">
                          <a:solidFill>
                            <a:srgbClr val="000000"/>
                          </a:solidFill>
                          <a:effectLst/>
                          <a:latin typeface="+mj-lt"/>
                        </a:rPr>
                      </a:br>
                      <a:endParaRPr lang="en-GB" sz="1800" b="0" dirty="0">
                        <a:solidFill>
                          <a:srgbClr val="000000"/>
                        </a:solidFill>
                        <a:effectLst/>
                        <a:latin typeface="+mj-lt"/>
                      </a:endParaRPr>
                    </a:p>
                    <a:p>
                      <a:br>
                        <a:rPr lang="en-GB" sz="1800" b="0" dirty="0">
                          <a:solidFill>
                            <a:srgbClr val="000000"/>
                          </a:solidFill>
                          <a:effectLst/>
                          <a:latin typeface="+mj-lt"/>
                        </a:rPr>
                      </a:br>
                      <a:endParaRPr lang="en-GB" sz="1800" b="0" dirty="0">
                        <a:solidFill>
                          <a:srgbClr val="000000"/>
                        </a:solidFill>
                        <a:effectLst/>
                        <a:latin typeface="+mj-lt"/>
                      </a:endParaRPr>
                    </a:p>
                    <a:p>
                      <a:br>
                        <a:rPr lang="en-GB" sz="1800" b="0" dirty="0">
                          <a:solidFill>
                            <a:srgbClr val="000000"/>
                          </a:solidFill>
                          <a:effectLst/>
                          <a:latin typeface="+mj-lt"/>
                        </a:rPr>
                      </a:br>
                      <a:endParaRPr lang="en-GB" sz="1800" b="0" dirty="0">
                        <a:solidFill>
                          <a:srgbClr val="000000"/>
                        </a:solidFill>
                        <a:effectLst/>
                        <a:latin typeface="+mj-lt"/>
                      </a:endParaRPr>
                    </a:p>
                    <a:p>
                      <a:br>
                        <a:rPr lang="en-GB" sz="1800" b="0" dirty="0">
                          <a:effectLst/>
                          <a:latin typeface="+mj-lt"/>
                        </a:rPr>
                      </a:br>
                      <a:endParaRPr lang="en-GB" sz="1800" b="0" dirty="0">
                        <a:effectLst/>
                        <a:latin typeface="+mj-lt"/>
                      </a:endParaRPr>
                    </a:p>
                    <a:p>
                      <a:br>
                        <a:rPr lang="en-GB" sz="1800" b="0" dirty="0">
                          <a:effectLst/>
                          <a:latin typeface="+mj-lt"/>
                        </a:rPr>
                      </a:br>
                      <a:endParaRPr lang="en-GB" sz="1800" b="0" dirty="0">
                        <a:effectLst/>
                        <a:latin typeface="+mj-lt"/>
                      </a:endParaRPr>
                    </a:p>
                  </a:txBody>
                  <a:tcPr marL="56961" marR="56961" marT="28481" marB="28481" anchor="ctr">
                    <a:lnL>
                      <a:noFill/>
                    </a:lnL>
                    <a:lnR>
                      <a:noFill/>
                    </a:lnR>
                    <a:lnT>
                      <a:noFill/>
                    </a:lnT>
                    <a:lnB>
                      <a:noFill/>
                    </a:lnB>
                  </a:tcPr>
                </a:tc>
                <a:extLst>
                  <a:ext uri="{0D108BD9-81ED-4DB2-BD59-A6C34878D82A}">
                    <a16:rowId xmlns:a16="http://schemas.microsoft.com/office/drawing/2014/main" val="66369678"/>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2861" y="5018018"/>
            <a:ext cx="1142999" cy="1714500"/>
          </a:xfrm>
          <a:prstGeom prst="rect">
            <a:avLst/>
          </a:prstGeom>
        </p:spPr>
      </p:pic>
      <p:pic>
        <p:nvPicPr>
          <p:cNvPr id="8" name="Picture 7"/>
          <p:cNvPicPr>
            <a:picLocks noChangeAspect="1"/>
          </p:cNvPicPr>
          <p:nvPr/>
        </p:nvPicPr>
        <p:blipFill>
          <a:blip r:embed="rId4"/>
          <a:stretch>
            <a:fillRect/>
          </a:stretch>
        </p:blipFill>
        <p:spPr>
          <a:xfrm>
            <a:off x="10629524" y="1791856"/>
            <a:ext cx="1369671" cy="1524000"/>
          </a:xfrm>
          <a:prstGeom prst="rect">
            <a:avLst/>
          </a:prstGeom>
        </p:spPr>
      </p:pic>
      <p:pic>
        <p:nvPicPr>
          <p:cNvPr id="7" name="Picture 6">
            <a:extLst>
              <a:ext uri="{FF2B5EF4-FFF2-40B4-BE49-F238E27FC236}">
                <a16:creationId xmlns:a16="http://schemas.microsoft.com/office/drawing/2014/main" id="{6381F799-0FE8-098D-6278-CEC338AB99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66375" y="1791856"/>
            <a:ext cx="1143000" cy="1524000"/>
          </a:xfrm>
          <a:prstGeom prst="rect">
            <a:avLst/>
          </a:prstGeom>
        </p:spPr>
      </p:pic>
      <p:pic>
        <p:nvPicPr>
          <p:cNvPr id="11" name="Picture 10">
            <a:extLst>
              <a:ext uri="{FF2B5EF4-FFF2-40B4-BE49-F238E27FC236}">
                <a16:creationId xmlns:a16="http://schemas.microsoft.com/office/drawing/2014/main" id="{C48580C6-36D8-E904-9CD9-2B0C4CE7673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66375" y="5056695"/>
            <a:ext cx="1227859" cy="1637145"/>
          </a:xfrm>
          <a:prstGeom prst="rect">
            <a:avLst/>
          </a:prstGeom>
        </p:spPr>
      </p:pic>
      <p:pic>
        <p:nvPicPr>
          <p:cNvPr id="20" name="Picture 19">
            <a:extLst>
              <a:ext uri="{FF2B5EF4-FFF2-40B4-BE49-F238E27FC236}">
                <a16:creationId xmlns:a16="http://schemas.microsoft.com/office/drawing/2014/main" id="{7A8C5208-FD9F-44BE-D78B-E28708DBFA61}"/>
              </a:ext>
            </a:extLst>
          </p:cNvPr>
          <p:cNvPicPr>
            <a:picLocks noChangeAspect="1"/>
          </p:cNvPicPr>
          <p:nvPr/>
        </p:nvPicPr>
        <p:blipFill>
          <a:blip r:embed="rId7"/>
          <a:stretch>
            <a:fillRect/>
          </a:stretch>
        </p:blipFill>
        <p:spPr>
          <a:xfrm>
            <a:off x="9324897" y="3367702"/>
            <a:ext cx="1225956" cy="1637146"/>
          </a:xfrm>
          <a:prstGeom prst="rect">
            <a:avLst/>
          </a:prstGeom>
        </p:spPr>
      </p:pic>
      <p:pic>
        <p:nvPicPr>
          <p:cNvPr id="6" name="Picture 5">
            <a:extLst>
              <a:ext uri="{FF2B5EF4-FFF2-40B4-BE49-F238E27FC236}">
                <a16:creationId xmlns:a16="http://schemas.microsoft.com/office/drawing/2014/main" id="{327C3555-236F-3B1D-4922-A63303804838}"/>
              </a:ext>
            </a:extLst>
          </p:cNvPr>
          <p:cNvPicPr>
            <a:picLocks noChangeAspect="1"/>
          </p:cNvPicPr>
          <p:nvPr/>
        </p:nvPicPr>
        <p:blipFill>
          <a:blip r:embed="rId8"/>
          <a:stretch>
            <a:fillRect/>
          </a:stretch>
        </p:blipFill>
        <p:spPr>
          <a:xfrm>
            <a:off x="10739478" y="3401981"/>
            <a:ext cx="1369672" cy="1590113"/>
          </a:xfrm>
          <a:prstGeom prst="rect">
            <a:avLst/>
          </a:prstGeom>
        </p:spPr>
      </p:pic>
    </p:spTree>
    <p:extLst>
      <p:ext uri="{BB962C8B-B14F-4D97-AF65-F5344CB8AC3E}">
        <p14:creationId xmlns:p14="http://schemas.microsoft.com/office/powerpoint/2010/main" val="24200721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057" y="1365259"/>
            <a:ext cx="10515600" cy="4351338"/>
          </a:xfrm>
        </p:spPr>
        <p:txBody>
          <a:bodyPr>
            <a:normAutofit/>
          </a:bodyPr>
          <a:lstStyle/>
          <a:p>
            <a:r>
              <a:rPr lang="en-GB" dirty="0"/>
              <a:t>Our expectations are consistent across the school, and are derived from the principle of being Ready, Respectful and Safe.</a:t>
            </a:r>
          </a:p>
          <a:p>
            <a:endParaRPr lang="en-GB" dirty="0"/>
          </a:p>
          <a:p>
            <a:r>
              <a:rPr lang="en-GB" dirty="0"/>
              <a:t>‘Wonderful walking’</a:t>
            </a:r>
          </a:p>
          <a:p>
            <a:endParaRPr lang="en-GB" dirty="0"/>
          </a:p>
          <a:p>
            <a:r>
              <a:rPr lang="en-GB" dirty="0"/>
              <a:t>‘Wonderful listening’</a:t>
            </a:r>
          </a:p>
          <a:p>
            <a:endParaRPr lang="en-GB" dirty="0"/>
          </a:p>
          <a:p>
            <a:r>
              <a:rPr lang="en-GB" dirty="0"/>
              <a:t>Sharing Kindness, Challenging Ourselves and Others, and Achieving Excellence. </a:t>
            </a:r>
          </a:p>
          <a:p>
            <a:endParaRPr lang="en-GB" dirty="0"/>
          </a:p>
        </p:txBody>
      </p:sp>
      <p:sp>
        <p:nvSpPr>
          <p:cNvPr id="4" name="TextBox 3"/>
          <p:cNvSpPr txBox="1"/>
          <p:nvPr/>
        </p:nvSpPr>
        <p:spPr>
          <a:xfrm>
            <a:off x="566057" y="313508"/>
            <a:ext cx="1150402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In Year 2, in line with the rest of the school, we do things  ‘The Golden Valley Way’</a:t>
            </a:r>
          </a:p>
        </p:txBody>
      </p:sp>
      <p:pic>
        <p:nvPicPr>
          <p:cNvPr id="5" name="Picture 4"/>
          <p:cNvPicPr>
            <a:picLocks noChangeAspect="1"/>
          </p:cNvPicPr>
          <p:nvPr/>
        </p:nvPicPr>
        <p:blipFill>
          <a:blip r:embed="rId3"/>
          <a:stretch>
            <a:fillRect/>
          </a:stretch>
        </p:blipFill>
        <p:spPr>
          <a:xfrm>
            <a:off x="9474700" y="2399356"/>
            <a:ext cx="2454127" cy="2283143"/>
          </a:xfrm>
          <a:prstGeom prst="rect">
            <a:avLst/>
          </a:prstGeom>
        </p:spPr>
      </p:pic>
    </p:spTree>
    <p:extLst>
      <p:ext uri="{BB962C8B-B14F-4D97-AF65-F5344CB8AC3E}">
        <p14:creationId xmlns:p14="http://schemas.microsoft.com/office/powerpoint/2010/main" val="3332491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1135" y="570992"/>
            <a:ext cx="7729728" cy="1188720"/>
          </a:xfrm>
        </p:spPr>
        <p:txBody>
          <a:bodyPr/>
          <a:lstStyle/>
          <a:p>
            <a:r>
              <a:rPr lang="en-GB" dirty="0"/>
              <a:t>The year ahead</a:t>
            </a:r>
          </a:p>
        </p:txBody>
      </p:sp>
      <p:sp>
        <p:nvSpPr>
          <p:cNvPr id="3" name="Content Placeholder 2"/>
          <p:cNvSpPr>
            <a:spLocks noGrp="1"/>
          </p:cNvSpPr>
          <p:nvPr>
            <p:ph idx="1"/>
          </p:nvPr>
        </p:nvSpPr>
        <p:spPr>
          <a:xfrm>
            <a:off x="207517" y="1759712"/>
            <a:ext cx="11776965" cy="3101983"/>
          </a:xfrm>
        </p:spPr>
        <p:txBody>
          <a:bodyPr>
            <a:noAutofit/>
          </a:bodyPr>
          <a:lstStyle/>
          <a:p>
            <a:pPr marL="0" indent="0">
              <a:buNone/>
            </a:pPr>
            <a:r>
              <a:rPr lang="en-GB" sz="2400" dirty="0"/>
              <a:t>We are really excited for the year ahead! </a:t>
            </a:r>
          </a:p>
          <a:p>
            <a:pPr marL="0" indent="0">
              <a:buNone/>
            </a:pPr>
            <a:endParaRPr lang="en-GB" sz="2400" dirty="0"/>
          </a:p>
          <a:p>
            <a:pPr marL="0" indent="0">
              <a:buNone/>
            </a:pPr>
            <a:r>
              <a:rPr lang="en-GB" sz="2400" dirty="0"/>
              <a:t>Some of the units of learning that we will be covering will be seafaring around Bristol and Isambard Kingdom </a:t>
            </a:r>
            <a:r>
              <a:rPr lang="en-GB" sz="2400" dirty="0">
                <a:solidFill>
                  <a:schemeClr val="tx1"/>
                </a:solidFill>
              </a:rPr>
              <a:t>Brunel in History,  sewing Christmas decorations and making homes for animals in Design &amp; Technology,  learning how to keep ourselves healthy in PSHE and habitats and plants in science. </a:t>
            </a:r>
          </a:p>
          <a:p>
            <a:pPr marL="0" indent="0">
              <a:buNone/>
            </a:pPr>
            <a:endParaRPr lang="en-GB" sz="2400" dirty="0">
              <a:solidFill>
                <a:schemeClr val="tx1"/>
              </a:solidFill>
            </a:endParaRPr>
          </a:p>
          <a:p>
            <a:pPr marL="0" indent="0">
              <a:buNone/>
            </a:pPr>
            <a:r>
              <a:rPr lang="en-GB" sz="2400" dirty="0">
                <a:solidFill>
                  <a:schemeClr val="tx1"/>
                </a:solidFill>
              </a:rPr>
              <a:t>Year 2 Nativity!</a:t>
            </a:r>
          </a:p>
          <a:p>
            <a:pPr marL="0" indent="0">
              <a:buNone/>
            </a:pPr>
            <a:endParaRPr lang="en-GB" sz="2400" dirty="0">
              <a:solidFill>
                <a:srgbClr val="FF0000"/>
              </a:solidFill>
            </a:endParaRPr>
          </a:p>
          <a:p>
            <a:pPr marL="0" indent="0">
              <a:buNone/>
            </a:pPr>
            <a:r>
              <a:rPr lang="en-GB" sz="2400" dirty="0"/>
              <a:t>We have some exciting trips and visitors planned to really bring the curriculum even more to life!</a:t>
            </a:r>
          </a:p>
        </p:txBody>
      </p:sp>
      <p:pic>
        <p:nvPicPr>
          <p:cNvPr id="2050" name="Picture 2" descr="Local Primary schools end the term with nativity plays - Marlborough News">
            <a:extLst>
              <a:ext uri="{FF2B5EF4-FFF2-40B4-BE49-F238E27FC236}">
                <a16:creationId xmlns:a16="http://schemas.microsoft.com/office/drawing/2014/main" id="{32C098B1-C5FD-C643-9D77-FFBA42D82E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3089" y="3952681"/>
            <a:ext cx="2754311" cy="1818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847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25720" t="19310" r="18199" b="10780"/>
          <a:stretch/>
        </p:blipFill>
        <p:spPr>
          <a:xfrm>
            <a:off x="2100648" y="558585"/>
            <a:ext cx="8155461" cy="5718648"/>
          </a:xfrm>
          <a:prstGeom prst="rect">
            <a:avLst/>
          </a:prstGeom>
        </p:spPr>
      </p:pic>
    </p:spTree>
    <p:extLst>
      <p:ext uri="{BB962C8B-B14F-4D97-AF65-F5344CB8AC3E}">
        <p14:creationId xmlns:p14="http://schemas.microsoft.com/office/powerpoint/2010/main" val="1254336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attendance</a:t>
            </a:r>
          </a:p>
        </p:txBody>
      </p:sp>
      <p:sp>
        <p:nvSpPr>
          <p:cNvPr id="3" name="Content Placeholder 2"/>
          <p:cNvSpPr>
            <a:spLocks noGrp="1"/>
          </p:cNvSpPr>
          <p:nvPr>
            <p:ph idx="1"/>
          </p:nvPr>
        </p:nvSpPr>
        <p:spPr>
          <a:xfrm>
            <a:off x="112592" y="2260600"/>
            <a:ext cx="4891208" cy="3276227"/>
          </a:xfrm>
        </p:spPr>
        <p:txBody>
          <a:bodyPr>
            <a:noAutofit/>
          </a:bodyPr>
          <a:lstStyle/>
          <a:p>
            <a:r>
              <a:rPr lang="en-GB" sz="2000" dirty="0"/>
              <a:t>Good attendance (over 95%) is a minimum expectation in all schools and it is essential for all children to meet this expectation if they are to maximise their progress with us.</a:t>
            </a:r>
          </a:p>
          <a:p>
            <a:endParaRPr lang="en-GB" sz="2000" dirty="0"/>
          </a:p>
          <a:p>
            <a:r>
              <a:rPr lang="en-GB" sz="2000" dirty="0"/>
              <a:t>Arriving late is really unsettling for children and disruptive to the rest of the class. Please help us to have a great start to the day by arriving by 8:50). If your child arrives at school after the classroom doors are shut, you need to sign them in at the office. </a:t>
            </a:r>
          </a:p>
          <a:p>
            <a:endParaRPr lang="en-GB" sz="2000" dirty="0"/>
          </a:p>
        </p:txBody>
      </p:sp>
      <p:pic>
        <p:nvPicPr>
          <p:cNvPr id="4" name="Content Placeholder 3"/>
          <p:cNvPicPr>
            <a:picLocks noChangeAspect="1"/>
          </p:cNvPicPr>
          <p:nvPr/>
        </p:nvPicPr>
        <p:blipFill>
          <a:blip r:embed="rId3"/>
          <a:stretch>
            <a:fillRect/>
          </a:stretch>
        </p:blipFill>
        <p:spPr>
          <a:xfrm>
            <a:off x="5295900" y="3065938"/>
            <a:ext cx="6413360" cy="2470889"/>
          </a:xfrm>
          <a:prstGeom prst="rect">
            <a:avLst/>
          </a:prstGeom>
        </p:spPr>
      </p:pic>
    </p:spTree>
    <p:extLst>
      <p:ext uri="{BB962C8B-B14F-4D97-AF65-F5344CB8AC3E}">
        <p14:creationId xmlns:p14="http://schemas.microsoft.com/office/powerpoint/2010/main" val="1063296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Books going home</a:t>
            </a:r>
          </a:p>
        </p:txBody>
      </p:sp>
      <p:sp>
        <p:nvSpPr>
          <p:cNvPr id="3" name="Content Placeholder 2"/>
          <p:cNvSpPr>
            <a:spLocks noGrp="1"/>
          </p:cNvSpPr>
          <p:nvPr>
            <p:ph idx="1"/>
          </p:nvPr>
        </p:nvSpPr>
        <p:spPr>
          <a:xfrm>
            <a:off x="757382" y="2401455"/>
            <a:ext cx="8321964" cy="3381455"/>
          </a:xfrm>
        </p:spPr>
        <p:txBody>
          <a:bodyPr>
            <a:noAutofit/>
          </a:bodyPr>
          <a:lstStyle/>
          <a:p>
            <a:pPr marL="0" indent="0">
              <a:buNone/>
            </a:pPr>
            <a:r>
              <a:rPr lang="en-GB" sz="2400" dirty="0"/>
              <a:t>Children will receive two books a week. One will be a fully decodable independent book that has been selected based on our teacher assessments within school. The other book will be a library book. </a:t>
            </a:r>
          </a:p>
          <a:p>
            <a:pPr marL="0" indent="0">
              <a:buNone/>
            </a:pPr>
            <a:r>
              <a:rPr lang="en-GB" sz="2400" dirty="0"/>
              <a:t>We do not expect the children to be able to read these independently, but to share with you and promote a love of reading.  </a:t>
            </a:r>
          </a:p>
          <a:p>
            <a:pPr marL="0" indent="0">
              <a:buNone/>
            </a:pPr>
            <a:r>
              <a:rPr lang="en-GB" sz="2400" dirty="0"/>
              <a:t>Please write in their reading records when a book has been read so that we can celebrate that in school and reward with house points.</a:t>
            </a:r>
          </a:p>
        </p:txBody>
      </p:sp>
      <p:pic>
        <p:nvPicPr>
          <p:cNvPr id="4098" name="Picture 2" descr="https://www.ransom.co.uk/media/catalog/product/cache/1/image/650x/040ec09b1e35df139433887a97daa66f/p/h/phase_5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2718" y="2401455"/>
            <a:ext cx="2415864" cy="2899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384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33117" y="679269"/>
            <a:ext cx="9287068" cy="5300254"/>
          </a:xfrm>
          <a:prstGeom prst="rect">
            <a:avLst/>
          </a:prstGeom>
        </p:spPr>
      </p:pic>
    </p:spTree>
    <p:extLst>
      <p:ext uri="{BB962C8B-B14F-4D97-AF65-F5344CB8AC3E}">
        <p14:creationId xmlns:p14="http://schemas.microsoft.com/office/powerpoint/2010/main" val="2483779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6" y="2638044"/>
            <a:ext cx="3051464" cy="3712603"/>
          </a:xfrm>
        </p:spPr>
        <p:txBody>
          <a:bodyPr>
            <a:noAutofit/>
          </a:bodyPr>
          <a:lstStyle/>
          <a:p>
            <a:endParaRPr lang="en-GB" sz="2400" dirty="0"/>
          </a:p>
          <a:p>
            <a:endParaRPr lang="en-GB" sz="2400" dirty="0"/>
          </a:p>
          <a:p>
            <a:endParaRPr lang="en-GB" sz="2400" dirty="0"/>
          </a:p>
        </p:txBody>
      </p:sp>
      <p:pic>
        <p:nvPicPr>
          <p:cNvPr id="6" name="Picture 5"/>
          <p:cNvPicPr>
            <a:picLocks noChangeAspect="1"/>
          </p:cNvPicPr>
          <p:nvPr/>
        </p:nvPicPr>
        <p:blipFill>
          <a:blip r:embed="rId3"/>
          <a:stretch>
            <a:fillRect/>
          </a:stretch>
        </p:blipFill>
        <p:spPr>
          <a:xfrm>
            <a:off x="3811587" y="86306"/>
            <a:ext cx="4748213" cy="6578129"/>
          </a:xfrm>
          <a:prstGeom prst="rect">
            <a:avLst/>
          </a:prstGeom>
        </p:spPr>
      </p:pic>
    </p:spTree>
    <p:extLst>
      <p:ext uri="{BB962C8B-B14F-4D97-AF65-F5344CB8AC3E}">
        <p14:creationId xmlns:p14="http://schemas.microsoft.com/office/powerpoint/2010/main" val="2571078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136" y="381000"/>
            <a:ext cx="7729728" cy="1188720"/>
          </a:xfrm>
        </p:spPr>
        <p:txBody>
          <a:bodyPr/>
          <a:lstStyle/>
          <a:p>
            <a:r>
              <a:rPr lang="en-GB" dirty="0"/>
              <a:t>Some reminders</a:t>
            </a:r>
          </a:p>
        </p:txBody>
      </p:sp>
      <p:sp>
        <p:nvSpPr>
          <p:cNvPr id="3" name="Content Placeholder 2"/>
          <p:cNvSpPr>
            <a:spLocks noGrp="1"/>
          </p:cNvSpPr>
          <p:nvPr>
            <p:ph idx="1"/>
          </p:nvPr>
        </p:nvSpPr>
        <p:spPr>
          <a:xfrm>
            <a:off x="122936" y="1772920"/>
            <a:ext cx="8445500" cy="5085080"/>
          </a:xfrm>
        </p:spPr>
        <p:txBody>
          <a:bodyPr>
            <a:normAutofit fontScale="55000" lnSpcReduction="20000"/>
          </a:bodyPr>
          <a:lstStyle/>
          <a:p>
            <a:pPr marL="0" indent="0">
              <a:buNone/>
            </a:pPr>
            <a:r>
              <a:rPr lang="en-GB" sz="3800" b="1" dirty="0"/>
              <a:t>PE Days:  Tuesday and Thursday (Week A)     Thursday and Friday (Week B) </a:t>
            </a:r>
            <a:r>
              <a:rPr lang="en-GB" sz="3800" dirty="0"/>
              <a:t> </a:t>
            </a:r>
          </a:p>
          <a:p>
            <a:pPr marL="0" indent="0">
              <a:buNone/>
            </a:pPr>
            <a:r>
              <a:rPr lang="en-GB" sz="3800" dirty="0"/>
              <a:t>Please ensure that all uniform is named and labelled. This allows us to return items to the owners quickly. </a:t>
            </a:r>
          </a:p>
          <a:p>
            <a:pPr marL="0" indent="0">
              <a:buNone/>
            </a:pPr>
            <a:r>
              <a:rPr lang="en-GB" sz="3800" dirty="0"/>
              <a:t>Children will need to come into school every day with a named water bottle with fresh water in it. </a:t>
            </a:r>
          </a:p>
          <a:p>
            <a:pPr marL="0" indent="0">
              <a:buNone/>
            </a:pPr>
            <a:r>
              <a:rPr lang="en-GB" sz="3800" dirty="0"/>
              <a:t>We are happy for children to bring in an out of school achievement (</a:t>
            </a:r>
            <a:r>
              <a:rPr lang="en-GB" sz="3800" i="1" dirty="0"/>
              <a:t>e.g. swimming badge, football trophy or summer reading challenge certificate</a:t>
            </a:r>
            <a:r>
              <a:rPr lang="en-GB" sz="3800" dirty="0"/>
              <a:t>) for Show &amp; Tell or if they have something relevant to what we are learning about. However, please can we ensure that no other objects from home are being brought into school. </a:t>
            </a:r>
          </a:p>
          <a:p>
            <a:pPr marL="0" indent="0">
              <a:buNone/>
            </a:pPr>
            <a:r>
              <a:rPr lang="en-GB" sz="3800" dirty="0"/>
              <a:t>Reading records and books should also be in school every day. </a:t>
            </a:r>
          </a:p>
          <a:p>
            <a:pPr marL="0" indent="0">
              <a:buNone/>
            </a:pPr>
            <a:r>
              <a:rPr lang="en-GB" sz="3800" dirty="0"/>
              <a:t>End of day, please do step forward when you see us with your child to help with the dismissal. It’s really hard to try and pick a parent out amongst a sea of faces!</a:t>
            </a:r>
          </a:p>
          <a:p>
            <a:pPr marL="0" indent="0">
              <a:buNone/>
            </a:pPr>
            <a:r>
              <a:rPr lang="en-GB" sz="3800" dirty="0"/>
              <a:t>Any issues in school, please remember we are your first port of call. </a:t>
            </a:r>
          </a:p>
          <a:p>
            <a:endParaRPr lang="en-GB" dirty="0"/>
          </a:p>
        </p:txBody>
      </p:sp>
      <p:pic>
        <p:nvPicPr>
          <p:cNvPr id="3074" name="Picture 2" descr="St John's C of E Middle School Academy - Physical Education (PE)">
            <a:extLst>
              <a:ext uri="{FF2B5EF4-FFF2-40B4-BE49-F238E27FC236}">
                <a16:creationId xmlns:a16="http://schemas.microsoft.com/office/drawing/2014/main" id="{3DEA66C1-443F-0E85-599A-58C8BACE56F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14664" y="1701800"/>
            <a:ext cx="3454400" cy="345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221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Important dates for your diary</a:t>
            </a:r>
          </a:p>
        </p:txBody>
      </p:sp>
      <p:sp>
        <p:nvSpPr>
          <p:cNvPr id="3" name="Content Placeholder 2"/>
          <p:cNvSpPr>
            <a:spLocks noGrp="1"/>
          </p:cNvSpPr>
          <p:nvPr>
            <p:ph idx="1"/>
          </p:nvPr>
        </p:nvSpPr>
        <p:spPr>
          <a:xfrm>
            <a:off x="748145" y="2638044"/>
            <a:ext cx="9935897" cy="3101983"/>
          </a:xfrm>
        </p:spPr>
        <p:txBody>
          <a:bodyPr>
            <a:normAutofit/>
          </a:bodyPr>
          <a:lstStyle/>
          <a:p>
            <a:pPr marL="0" indent="0">
              <a:buNone/>
            </a:pPr>
            <a:endParaRPr lang="en-GB" sz="2400" dirty="0">
              <a:solidFill>
                <a:schemeClr val="tx1"/>
              </a:solidFill>
            </a:endParaRPr>
          </a:p>
          <a:p>
            <a:r>
              <a:rPr lang="en-GB" sz="2400" dirty="0">
                <a:solidFill>
                  <a:schemeClr val="tx1"/>
                </a:solidFill>
              </a:rPr>
              <a:t>Parents Evening - 20</a:t>
            </a:r>
            <a:r>
              <a:rPr lang="en-GB" sz="2400" baseline="30000" dirty="0">
                <a:solidFill>
                  <a:schemeClr val="tx1"/>
                </a:solidFill>
              </a:rPr>
              <a:t>th</a:t>
            </a:r>
            <a:r>
              <a:rPr lang="en-GB" sz="2400" dirty="0">
                <a:solidFill>
                  <a:schemeClr val="tx1"/>
                </a:solidFill>
              </a:rPr>
              <a:t>/22</a:t>
            </a:r>
            <a:r>
              <a:rPr lang="en-GB" sz="2400" baseline="30000" dirty="0">
                <a:solidFill>
                  <a:schemeClr val="tx1"/>
                </a:solidFill>
              </a:rPr>
              <a:t>nd </a:t>
            </a:r>
            <a:r>
              <a:rPr lang="en-GB" sz="2400" dirty="0">
                <a:solidFill>
                  <a:schemeClr val="tx1"/>
                </a:solidFill>
              </a:rPr>
              <a:t>October 2026</a:t>
            </a:r>
          </a:p>
          <a:p>
            <a:r>
              <a:rPr lang="en-GB" sz="2400">
                <a:solidFill>
                  <a:schemeClr val="tx1"/>
                </a:solidFill>
              </a:rPr>
              <a:t>Geography Nowhere </a:t>
            </a:r>
            <a:r>
              <a:rPr lang="en-GB" sz="2400" dirty="0">
                <a:solidFill>
                  <a:schemeClr val="tx1"/>
                </a:solidFill>
              </a:rPr>
              <a:t>Woods leaf printing Nailsea - October 2026</a:t>
            </a:r>
          </a:p>
          <a:p>
            <a:r>
              <a:rPr lang="en-GB" sz="2400" dirty="0">
                <a:solidFill>
                  <a:schemeClr val="tx1"/>
                </a:solidFill>
              </a:rPr>
              <a:t>Nativity – Wednesday 9</a:t>
            </a:r>
            <a:r>
              <a:rPr lang="en-GB" sz="2400" baseline="30000" dirty="0">
                <a:solidFill>
                  <a:schemeClr val="tx1"/>
                </a:solidFill>
              </a:rPr>
              <a:t>th</a:t>
            </a:r>
            <a:r>
              <a:rPr lang="en-GB" sz="2400" dirty="0">
                <a:solidFill>
                  <a:schemeClr val="tx1"/>
                </a:solidFill>
              </a:rPr>
              <a:t> / Thursday 10</a:t>
            </a:r>
            <a:r>
              <a:rPr lang="en-GB" sz="2400" baseline="30000" dirty="0">
                <a:solidFill>
                  <a:schemeClr val="tx1"/>
                </a:solidFill>
              </a:rPr>
              <a:t>th</a:t>
            </a:r>
            <a:r>
              <a:rPr lang="en-GB" sz="2400" dirty="0">
                <a:solidFill>
                  <a:schemeClr val="tx1"/>
                </a:solidFill>
              </a:rPr>
              <a:t> 2026</a:t>
            </a:r>
          </a:p>
          <a:p>
            <a:r>
              <a:rPr lang="en-GB" sz="2400" dirty="0">
                <a:solidFill>
                  <a:schemeClr val="tx1"/>
                </a:solidFill>
              </a:rPr>
              <a:t>Share a Tray – 7</a:t>
            </a:r>
            <a:r>
              <a:rPr lang="en-GB" sz="2400" baseline="30000" dirty="0">
                <a:solidFill>
                  <a:schemeClr val="tx1"/>
                </a:solidFill>
              </a:rPr>
              <a:t>th</a:t>
            </a:r>
            <a:r>
              <a:rPr lang="en-GB" sz="2400" dirty="0">
                <a:solidFill>
                  <a:schemeClr val="tx1"/>
                </a:solidFill>
              </a:rPr>
              <a:t> December</a:t>
            </a:r>
          </a:p>
        </p:txBody>
      </p:sp>
      <p:pic>
        <p:nvPicPr>
          <p:cNvPr id="4" name="Picture 2" descr="dates-for-your-diary-pic - Mackintosh Sports Clu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0089" y="4189035"/>
            <a:ext cx="2238375" cy="2038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154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Pupil premium</a:t>
            </a:r>
          </a:p>
        </p:txBody>
      </p:sp>
      <p:sp>
        <p:nvSpPr>
          <p:cNvPr id="3" name="Content Placeholder 2"/>
          <p:cNvSpPr>
            <a:spLocks noGrp="1"/>
          </p:cNvSpPr>
          <p:nvPr>
            <p:ph idx="1"/>
          </p:nvPr>
        </p:nvSpPr>
        <p:spPr>
          <a:xfrm>
            <a:off x="368300" y="2153412"/>
            <a:ext cx="9592564" cy="3586615"/>
          </a:xfrm>
        </p:spPr>
        <p:txBody>
          <a:bodyPr>
            <a:noAutofit/>
          </a:bodyPr>
          <a:lstStyle/>
          <a:p>
            <a:pPr marL="0" lvl="0" indent="0">
              <a:spcBef>
                <a:spcPts val="0"/>
              </a:spcBef>
              <a:buClrTx/>
              <a:buNone/>
            </a:pPr>
            <a:r>
              <a:rPr lang="en-GB" dirty="0">
                <a:solidFill>
                  <a:prstClr val="black"/>
                </a:solidFill>
                <a:latin typeface="+mj-lt"/>
              </a:rPr>
              <a:t>If you think you may be eligible for Pupil premium support, please do contact the school office who will be able to help you.</a:t>
            </a:r>
          </a:p>
          <a:p>
            <a:pPr marL="0" lvl="0" indent="0">
              <a:spcBef>
                <a:spcPts val="0"/>
              </a:spcBef>
              <a:buClrTx/>
              <a:buNone/>
            </a:pPr>
            <a:endParaRPr lang="en-GB" dirty="0">
              <a:solidFill>
                <a:prstClr val="black"/>
              </a:solidFill>
              <a:latin typeface="+mj-lt"/>
            </a:endParaRPr>
          </a:p>
          <a:p>
            <a:pPr marL="0" lvl="0" indent="0">
              <a:spcBef>
                <a:spcPts val="0"/>
              </a:spcBef>
              <a:buClrTx/>
              <a:buNone/>
            </a:pPr>
            <a:r>
              <a:rPr lang="en-GB" dirty="0">
                <a:solidFill>
                  <a:srgbClr val="2E3137"/>
                </a:solidFill>
                <a:latin typeface="+mj-lt"/>
              </a:rPr>
              <a:t>You can apply for free school meals and Pupil Premium if you get any of these benefits:</a:t>
            </a:r>
          </a:p>
          <a:p>
            <a:pPr marL="0" lvl="0" indent="0">
              <a:spcBef>
                <a:spcPts val="0"/>
              </a:spcBef>
              <a:buClrTx/>
              <a:buNone/>
            </a:pPr>
            <a:endParaRPr lang="en-GB" dirty="0">
              <a:solidFill>
                <a:srgbClr val="2E3137"/>
              </a:solidFill>
              <a:latin typeface="+mj-lt"/>
            </a:endParaRPr>
          </a:p>
          <a:p>
            <a:pPr marL="0" lvl="0" indent="0">
              <a:spcBef>
                <a:spcPts val="0"/>
              </a:spcBef>
              <a:buClrTx/>
            </a:pPr>
            <a:r>
              <a:rPr lang="en-GB" dirty="0">
                <a:solidFill>
                  <a:srgbClr val="2E3137"/>
                </a:solidFill>
                <a:latin typeface="+mj-lt"/>
              </a:rPr>
              <a:t>Universal Credit if your household income is less than £7,400 a year or £616.67 a month after tax</a:t>
            </a:r>
          </a:p>
          <a:p>
            <a:pPr marL="0" lvl="0" indent="0">
              <a:spcBef>
                <a:spcPts val="0"/>
              </a:spcBef>
              <a:buClrTx/>
            </a:pPr>
            <a:r>
              <a:rPr lang="en-GB" dirty="0">
                <a:solidFill>
                  <a:srgbClr val="2E3137"/>
                </a:solidFill>
                <a:latin typeface="+mj-lt"/>
              </a:rPr>
              <a:t>Income Support</a:t>
            </a:r>
          </a:p>
          <a:p>
            <a:pPr marL="0" lvl="0" indent="0">
              <a:spcBef>
                <a:spcPts val="0"/>
              </a:spcBef>
              <a:buClrTx/>
            </a:pPr>
            <a:r>
              <a:rPr lang="en-GB" dirty="0">
                <a:solidFill>
                  <a:srgbClr val="2E3137"/>
                </a:solidFill>
                <a:latin typeface="+mj-lt"/>
              </a:rPr>
              <a:t>Income-based Jobseeker's Allowance</a:t>
            </a:r>
          </a:p>
          <a:p>
            <a:pPr marL="0" lvl="0" indent="0">
              <a:spcBef>
                <a:spcPts val="0"/>
              </a:spcBef>
              <a:buClrTx/>
            </a:pPr>
            <a:r>
              <a:rPr lang="en-GB" dirty="0">
                <a:solidFill>
                  <a:srgbClr val="2E3137"/>
                </a:solidFill>
                <a:latin typeface="+mj-lt"/>
              </a:rPr>
              <a:t>Income-related Employment and Support Allowance</a:t>
            </a:r>
          </a:p>
          <a:p>
            <a:pPr marL="0" lvl="0" indent="0">
              <a:spcBef>
                <a:spcPts val="0"/>
              </a:spcBef>
              <a:buClrTx/>
            </a:pPr>
            <a:r>
              <a:rPr lang="en-GB" dirty="0">
                <a:solidFill>
                  <a:srgbClr val="2E3137"/>
                </a:solidFill>
                <a:latin typeface="+mj-lt"/>
              </a:rPr>
              <a:t>the guaranteed element of State Pension Credit</a:t>
            </a:r>
          </a:p>
          <a:p>
            <a:pPr marL="0" lvl="0" indent="0">
              <a:spcBef>
                <a:spcPts val="0"/>
              </a:spcBef>
              <a:buClrTx/>
            </a:pPr>
            <a:r>
              <a:rPr lang="en-GB" dirty="0">
                <a:solidFill>
                  <a:srgbClr val="2E3137"/>
                </a:solidFill>
                <a:latin typeface="+mj-lt"/>
              </a:rPr>
              <a:t>Child Tax Credit (as long as you're not also entitled to Working Tax Credit and have an annual gross income of no more than £16,190)</a:t>
            </a:r>
          </a:p>
          <a:p>
            <a:pPr marL="0" lvl="0" indent="0">
              <a:spcBef>
                <a:spcPts val="0"/>
              </a:spcBef>
              <a:buClrTx/>
            </a:pPr>
            <a:r>
              <a:rPr lang="en-GB" dirty="0">
                <a:solidFill>
                  <a:srgbClr val="2E3137"/>
                </a:solidFill>
                <a:latin typeface="+mj-lt"/>
              </a:rPr>
              <a:t>Working Tax Credit run-on (paid for four weeks after you stop qualifying for Working Tax Credit)</a:t>
            </a:r>
          </a:p>
          <a:p>
            <a:pPr marL="0" lvl="0" indent="0">
              <a:spcBef>
                <a:spcPts val="0"/>
              </a:spcBef>
              <a:buClrTx/>
            </a:pPr>
            <a:r>
              <a:rPr lang="en-GB" dirty="0">
                <a:solidFill>
                  <a:srgbClr val="2E3137"/>
                </a:solidFill>
                <a:latin typeface="+mj-lt"/>
              </a:rPr>
              <a:t>support under Part 6 of the Immigration and Asylum Act 1999</a:t>
            </a:r>
          </a:p>
          <a:p>
            <a:pPr marL="0" lvl="0" indent="0">
              <a:spcBef>
                <a:spcPts val="0"/>
              </a:spcBef>
              <a:buClrTx/>
            </a:pPr>
            <a:endParaRPr lang="en-GB" dirty="0">
              <a:solidFill>
                <a:srgbClr val="0070C0"/>
              </a:solidFill>
              <a:latin typeface="+mj-lt"/>
            </a:endParaRPr>
          </a:p>
          <a:p>
            <a:pPr marL="0" lvl="0" indent="0">
              <a:spcBef>
                <a:spcPts val="0"/>
              </a:spcBef>
              <a:buClrTx/>
              <a:buNone/>
            </a:pPr>
            <a:r>
              <a:rPr lang="en-GB" dirty="0">
                <a:solidFill>
                  <a:srgbClr val="0070C0"/>
                </a:solidFill>
                <a:latin typeface="+mj-lt"/>
              </a:rPr>
              <a:t>The money will be used to support your child all the way through primary school once applied for. </a:t>
            </a:r>
          </a:p>
          <a:p>
            <a:endParaRPr lang="en-GB" dirty="0">
              <a:latin typeface="+mj-lt"/>
            </a:endParaRPr>
          </a:p>
        </p:txBody>
      </p:sp>
    </p:spTree>
    <p:extLst>
      <p:ext uri="{BB962C8B-B14F-4D97-AF65-F5344CB8AC3E}">
        <p14:creationId xmlns:p14="http://schemas.microsoft.com/office/powerpoint/2010/main" val="547508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1793347432"/>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6001</TotalTime>
  <Words>1103</Words>
  <Application>Microsoft Office PowerPoint</Application>
  <PresentationFormat>Widescreen</PresentationFormat>
  <Paragraphs>93</Paragraphs>
  <Slides>13</Slides>
  <Notes>13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Calibri</vt:lpstr>
      <vt:lpstr>Calibri Light</vt:lpstr>
      <vt:lpstr>Gill Sans MT</vt:lpstr>
      <vt:lpstr>Parcel</vt:lpstr>
      <vt:lpstr>Office Theme</vt:lpstr>
      <vt:lpstr>Welcome to year 2!</vt:lpstr>
      <vt:lpstr>Meet the team</vt:lpstr>
      <vt:lpstr>PowerPoint Presentation</vt:lpstr>
      <vt:lpstr>The year ahead</vt:lpstr>
      <vt:lpstr>PowerPoint Presentation</vt:lpstr>
      <vt:lpstr>attendance</vt:lpstr>
      <vt:lpstr>Books going home</vt:lpstr>
      <vt:lpstr>PowerPoint Presentation</vt:lpstr>
      <vt:lpstr>PowerPoint Presentation</vt:lpstr>
      <vt:lpstr>Some reminders</vt:lpstr>
      <vt:lpstr>Important dates for your diary</vt:lpstr>
      <vt:lpstr>Pupil premium</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user</dc:creator>
  <cp:lastModifiedBy>Nathaniel Doul</cp:lastModifiedBy>
  <cp:revision>38</cp:revision>
  <cp:lastPrinted>2026-09-14T12:32:16Z</cp:lastPrinted>
  <dcterms:created xsi:type="dcterms:W3CDTF">2024-09-19T12:23:34Z</dcterms:created>
  <dcterms:modified xsi:type="dcterms:W3CDTF">2026-09-20T18:51:38Z</dcterms:modified>
</cp:coreProperties>
</file>