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67" r:id="rId3"/>
    <p:sldId id="257" r:id="rId4"/>
    <p:sldId id="258" r:id="rId5"/>
    <p:sldId id="259" r:id="rId6"/>
    <p:sldId id="260" r:id="rId7"/>
    <p:sldId id="266" r:id="rId8"/>
    <p:sldId id="268" r:id="rId9"/>
    <p:sldId id="261" r:id="rId10"/>
    <p:sldId id="263" r:id="rId11"/>
    <p:sldId id="264" r:id="rId12"/>
    <p:sldId id="273" r:id="rId13"/>
    <p:sldId id="274" r:id="rId14"/>
    <p:sldId id="270" r:id="rId15"/>
    <p:sldId id="275" r:id="rId16"/>
    <p:sldId id="265" r:id="rId17"/>
    <p:sldId id="271" r:id="rId18"/>
    <p:sldId id="272" r:id="rId19"/>
    <p:sldId id="269" r:id="rId20"/>
    <p:sldId id="27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049" autoAdjust="0"/>
  </p:normalViewPr>
  <p:slideViewPr>
    <p:cSldViewPr snapToGrid="0">
      <p:cViewPr varScale="1">
        <p:scale>
          <a:sx n="79" d="100"/>
          <a:sy n="79"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0E0F86-0226-4F74-BA21-77BB46D335C3}" type="datetimeFigureOut">
              <a:rPr lang="en-GB" smtClean="0"/>
              <a:t>20/11/2024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5F2FA0-2DE7-4360-825E-4E3CA94F9A69}" type="slidenum">
              <a:rPr lang="en-GB" smtClean="0"/>
              <a:t>‹#›</a:t>
            </a:fld>
            <a:endParaRPr lang="en-GB"/>
          </a:p>
        </p:txBody>
      </p:sp>
    </p:spTree>
    <p:extLst>
      <p:ext uri="{BB962C8B-B14F-4D97-AF65-F5344CB8AC3E}">
        <p14:creationId xmlns:p14="http://schemas.microsoft.com/office/powerpoint/2010/main" val="2411775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25F2FA0-2DE7-4360-825E-4E3CA94F9A69}" type="slidenum">
              <a:rPr lang="en-GB" smtClean="0"/>
              <a:t>14</a:t>
            </a:fld>
            <a:endParaRPr lang="en-GB"/>
          </a:p>
        </p:txBody>
      </p:sp>
    </p:spTree>
    <p:extLst>
      <p:ext uri="{BB962C8B-B14F-4D97-AF65-F5344CB8AC3E}">
        <p14:creationId xmlns:p14="http://schemas.microsoft.com/office/powerpoint/2010/main" val="1349382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F5ECDB4-8F43-4D63-B676-EEC17F19566C}"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1348151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F5ECDB4-8F43-4D63-B676-EEC17F19566C}"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3793289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F5ECDB4-8F43-4D63-B676-EEC17F19566C}"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3500993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F5ECDB4-8F43-4D63-B676-EEC17F19566C}" type="datetimeFigureOut">
              <a:rPr lang="en-GB" smtClean="0"/>
              <a:t>20/11/2024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3562009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F5ECDB4-8F43-4D63-B676-EEC17F19566C}" type="datetimeFigureOut">
              <a:rPr lang="en-GB" smtClean="0"/>
              <a:t>20/11/2024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3046981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F5ECDB4-8F43-4D63-B676-EEC17F19566C}" type="datetimeFigureOut">
              <a:rPr lang="en-GB" smtClean="0"/>
              <a:t>20/11/2024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376382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5ECDB4-8F43-4D63-B676-EEC17F19566C}" type="datetimeFigureOut">
              <a:rPr lang="en-GB" smtClean="0"/>
              <a:t>20/11/2024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1670189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F5ECDB4-8F43-4D63-B676-EEC17F19566C}" type="datetimeFigureOut">
              <a:rPr lang="en-GB" smtClean="0"/>
              <a:t>20/11/2024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1523879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F5ECDB4-8F43-4D63-B676-EEC17F19566C}" type="datetimeFigureOut">
              <a:rPr lang="en-GB" smtClean="0"/>
              <a:t>20/11/2024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2618091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F5ECDB4-8F43-4D63-B676-EEC17F19566C}"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125252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F5ECDB4-8F43-4D63-B676-EEC17F19566C}"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6DC683-5C70-4FB0-AFB2-19CC487B727B}" type="slidenum">
              <a:rPr lang="en-GB" smtClean="0"/>
              <a:t>‹#›</a:t>
            </a:fld>
            <a:endParaRPr lang="en-GB"/>
          </a:p>
        </p:txBody>
      </p:sp>
    </p:spTree>
    <p:extLst>
      <p:ext uri="{BB962C8B-B14F-4D97-AF65-F5344CB8AC3E}">
        <p14:creationId xmlns:p14="http://schemas.microsoft.com/office/powerpoint/2010/main" val="3002195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5ECDB4-8F43-4D63-B676-EEC17F19566C}" type="datetimeFigureOut">
              <a:rPr lang="en-GB" smtClean="0"/>
              <a:t>20/11/2024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6DC683-5C70-4FB0-AFB2-19CC487B727B}" type="slidenum">
              <a:rPr lang="en-GB" smtClean="0"/>
              <a:t>‹#›</a:t>
            </a:fld>
            <a:endParaRPr lang="en-GB"/>
          </a:p>
        </p:txBody>
      </p:sp>
    </p:spTree>
    <p:extLst>
      <p:ext uri="{BB962C8B-B14F-4D97-AF65-F5344CB8AC3E}">
        <p14:creationId xmlns:p14="http://schemas.microsoft.com/office/powerpoint/2010/main" val="25522752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www.ncetm.org.uk/maths-hubs-projects/mastering-number-at-reception-and-ks1"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0926" y="1323702"/>
            <a:ext cx="11042468" cy="4339650"/>
          </a:xfrm>
          <a:prstGeom prst="rect">
            <a:avLst/>
          </a:prstGeom>
          <a:noFill/>
        </p:spPr>
        <p:txBody>
          <a:bodyPr wrap="square" rtlCol="0">
            <a:spAutoFit/>
          </a:bodyPr>
          <a:lstStyle/>
          <a:p>
            <a:pPr algn="ctr"/>
            <a:r>
              <a:rPr lang="en-GB" sz="4000" dirty="0" smtClean="0"/>
              <a:t>Golden Valley Primary School</a:t>
            </a:r>
          </a:p>
          <a:p>
            <a:pPr algn="ctr"/>
            <a:endParaRPr lang="en-GB" sz="4000" dirty="0"/>
          </a:p>
          <a:p>
            <a:pPr algn="ctr"/>
            <a:endParaRPr lang="en-GB" sz="4000" dirty="0" smtClean="0"/>
          </a:p>
          <a:p>
            <a:pPr algn="ctr"/>
            <a:r>
              <a:rPr lang="en-GB" sz="4000" dirty="0" smtClean="0"/>
              <a:t>Maths Information Evening</a:t>
            </a:r>
          </a:p>
          <a:p>
            <a:pPr algn="ctr"/>
            <a:endParaRPr lang="en-GB" sz="4000" dirty="0" smtClean="0"/>
          </a:p>
          <a:p>
            <a:pPr algn="ctr"/>
            <a:r>
              <a:rPr lang="en-GB" sz="4000" dirty="0" smtClean="0"/>
              <a:t>21.11.24</a:t>
            </a:r>
            <a:endParaRPr lang="en-GB" sz="4000" dirty="0"/>
          </a:p>
          <a:p>
            <a:pPr algn="ctr"/>
            <a:endParaRPr lang="en-GB" sz="3600" dirty="0"/>
          </a:p>
        </p:txBody>
      </p:sp>
      <p:pic>
        <p:nvPicPr>
          <p:cNvPr id="5" name="Picture 4"/>
          <p:cNvPicPr>
            <a:picLocks noChangeAspect="1"/>
          </p:cNvPicPr>
          <p:nvPr/>
        </p:nvPicPr>
        <p:blipFill>
          <a:blip r:embed="rId2"/>
          <a:stretch>
            <a:fillRect/>
          </a:stretch>
        </p:blipFill>
        <p:spPr>
          <a:xfrm>
            <a:off x="130751" y="182271"/>
            <a:ext cx="1469263" cy="1450974"/>
          </a:xfrm>
          <a:prstGeom prst="rect">
            <a:avLst/>
          </a:prstGeom>
        </p:spPr>
      </p:pic>
    </p:spTree>
    <p:extLst>
      <p:ext uri="{BB962C8B-B14F-4D97-AF65-F5344CB8AC3E}">
        <p14:creationId xmlns:p14="http://schemas.microsoft.com/office/powerpoint/2010/main" val="4079120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2026" y="2081719"/>
            <a:ext cx="10739336" cy="3785652"/>
          </a:xfrm>
          <a:prstGeom prst="rect">
            <a:avLst/>
          </a:prstGeom>
          <a:noFill/>
        </p:spPr>
        <p:txBody>
          <a:bodyPr wrap="square" rtlCol="0">
            <a:spAutoFit/>
          </a:bodyPr>
          <a:lstStyle/>
          <a:p>
            <a:pPr marL="285750" indent="-285750">
              <a:buFont typeface="Arial" panose="020B0604020202020204" pitchFamily="34" charset="0"/>
              <a:buChar char="•"/>
            </a:pPr>
            <a:r>
              <a:rPr lang="en-GB" sz="4000" dirty="0" smtClean="0"/>
              <a:t>Teaching for Mastery approach.</a:t>
            </a:r>
          </a:p>
          <a:p>
            <a:pPr marL="285750" indent="-285750">
              <a:buFont typeface="Arial" panose="020B0604020202020204" pitchFamily="34" charset="0"/>
              <a:buChar char="•"/>
            </a:pPr>
            <a:r>
              <a:rPr lang="en-GB" sz="4000" dirty="0" smtClean="0"/>
              <a:t>How do we teach Maths at GV?</a:t>
            </a:r>
          </a:p>
          <a:p>
            <a:pPr marL="285750" indent="-285750">
              <a:buFont typeface="Arial" panose="020B0604020202020204" pitchFamily="34" charset="0"/>
              <a:buChar char="•"/>
            </a:pPr>
            <a:r>
              <a:rPr lang="en-GB" sz="4000" dirty="0" smtClean="0"/>
              <a:t>Typical Lesson.</a:t>
            </a:r>
          </a:p>
          <a:p>
            <a:pPr marL="285750" indent="-285750">
              <a:buFont typeface="Arial" panose="020B0604020202020204" pitchFamily="34" charset="0"/>
              <a:buChar char="•"/>
            </a:pPr>
            <a:r>
              <a:rPr lang="en-GB" sz="4000" dirty="0" smtClean="0"/>
              <a:t>Assessment.</a:t>
            </a:r>
          </a:p>
          <a:p>
            <a:pPr marL="285750" indent="-285750">
              <a:buFont typeface="Arial" panose="020B0604020202020204" pitchFamily="34" charset="0"/>
              <a:buChar char="•"/>
            </a:pPr>
            <a:r>
              <a:rPr lang="en-GB" sz="4000" dirty="0" smtClean="0"/>
              <a:t>Promoting a positive attitude.</a:t>
            </a:r>
          </a:p>
          <a:p>
            <a:pPr marL="285750" indent="-285750">
              <a:buFont typeface="Arial" panose="020B0604020202020204" pitchFamily="34" charset="0"/>
              <a:buChar char="•"/>
            </a:pPr>
            <a:r>
              <a:rPr lang="en-GB" sz="4000" dirty="0" smtClean="0"/>
              <a:t>How can I help at home?</a:t>
            </a:r>
            <a:endParaRPr lang="en-GB" sz="4000" dirty="0"/>
          </a:p>
        </p:txBody>
      </p:sp>
      <p:sp>
        <p:nvSpPr>
          <p:cNvPr id="3" name="TextBox 2"/>
          <p:cNvSpPr txBox="1"/>
          <p:nvPr/>
        </p:nvSpPr>
        <p:spPr>
          <a:xfrm>
            <a:off x="554477" y="175098"/>
            <a:ext cx="10826885" cy="646331"/>
          </a:xfrm>
          <a:prstGeom prst="rect">
            <a:avLst/>
          </a:prstGeom>
          <a:noFill/>
        </p:spPr>
        <p:txBody>
          <a:bodyPr wrap="square" rtlCol="0">
            <a:spAutoFit/>
          </a:bodyPr>
          <a:lstStyle/>
          <a:p>
            <a:pPr algn="ctr"/>
            <a:r>
              <a:rPr lang="en-GB" sz="3600" b="1" u="sng" dirty="0" smtClean="0"/>
              <a:t>Maths EYFS – Y6 Parent Information</a:t>
            </a:r>
            <a:endParaRPr lang="en-GB" sz="3600" b="1" u="sng" dirty="0"/>
          </a:p>
        </p:txBody>
      </p:sp>
    </p:spTree>
    <p:extLst>
      <p:ext uri="{BB962C8B-B14F-4D97-AF65-F5344CB8AC3E}">
        <p14:creationId xmlns:p14="http://schemas.microsoft.com/office/powerpoint/2010/main" val="9739650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03817" y="185292"/>
            <a:ext cx="8403195" cy="6194108"/>
          </a:xfrm>
          <a:prstGeom prst="rect">
            <a:avLst/>
          </a:prstGeom>
        </p:spPr>
      </p:pic>
    </p:spTree>
    <p:extLst>
      <p:ext uri="{BB962C8B-B14F-4D97-AF65-F5344CB8AC3E}">
        <p14:creationId xmlns:p14="http://schemas.microsoft.com/office/powerpoint/2010/main" val="25080862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297" y="444363"/>
            <a:ext cx="11826239" cy="1938992"/>
          </a:xfrm>
          <a:prstGeom prst="rect">
            <a:avLst/>
          </a:prstGeom>
        </p:spPr>
        <p:txBody>
          <a:bodyPr wrap="square">
            <a:spAutoFit/>
          </a:bodyPr>
          <a:lstStyle/>
          <a:p>
            <a:r>
              <a:rPr lang="en-GB" sz="2400" b="1" i="0" dirty="0" smtClean="0">
                <a:solidFill>
                  <a:srgbClr val="2D374B"/>
                </a:solidFill>
                <a:effectLst/>
                <a:latin typeface="Muli"/>
              </a:rPr>
              <a:t>Coherence</a:t>
            </a:r>
          </a:p>
          <a:p>
            <a:pPr algn="just"/>
            <a:r>
              <a:rPr lang="en-GB" sz="2400" b="0" i="0" dirty="0" smtClean="0">
                <a:solidFill>
                  <a:srgbClr val="2D374B"/>
                </a:solidFill>
                <a:effectLst/>
                <a:latin typeface="Muli"/>
              </a:rPr>
              <a:t>Teaching is designed to enable a coherent learning progression through the curriculum, providing access for all pupils to develop a deep and connected understanding of mathematics that they can apply and communicate in a range of contexts.</a:t>
            </a:r>
            <a:endParaRPr lang="en-GB" sz="2400" b="0" i="0" dirty="0">
              <a:solidFill>
                <a:srgbClr val="2D374B"/>
              </a:solidFill>
              <a:effectLst/>
              <a:latin typeface="Muli"/>
            </a:endParaRPr>
          </a:p>
        </p:txBody>
      </p:sp>
      <p:sp>
        <p:nvSpPr>
          <p:cNvPr id="3" name="Rectangle 2"/>
          <p:cNvSpPr/>
          <p:nvPr/>
        </p:nvSpPr>
        <p:spPr>
          <a:xfrm>
            <a:off x="112747" y="3674236"/>
            <a:ext cx="11408229" cy="2677656"/>
          </a:xfrm>
          <a:prstGeom prst="rect">
            <a:avLst/>
          </a:prstGeom>
        </p:spPr>
        <p:txBody>
          <a:bodyPr wrap="square">
            <a:spAutoFit/>
          </a:bodyPr>
          <a:lstStyle/>
          <a:p>
            <a:pPr algn="just"/>
            <a:r>
              <a:rPr lang="en-GB" sz="2400" b="1" i="0" dirty="0" smtClean="0">
                <a:solidFill>
                  <a:srgbClr val="2D374B"/>
                </a:solidFill>
                <a:effectLst/>
                <a:latin typeface="Muli"/>
              </a:rPr>
              <a:t>Representation and Structure</a:t>
            </a:r>
          </a:p>
          <a:p>
            <a:pPr algn="just"/>
            <a:r>
              <a:rPr lang="en-GB" sz="2400" b="0" i="0" dirty="0" smtClean="0">
                <a:solidFill>
                  <a:srgbClr val="2D374B"/>
                </a:solidFill>
                <a:effectLst/>
                <a:latin typeface="Muli"/>
              </a:rPr>
              <a:t>Teachers carefully select representations of mathematics to expose mathematical structure. The intention is to support pupils in ‘seeing’ the mathematics, rather than using the representation as a tool to ‘do’ the mathematics. These representations become mental images that students can use to think about and discuss mathematics, supporting them to achieve a deep understanding of mathematical structures and connections.</a:t>
            </a:r>
            <a:endParaRPr lang="en-GB" sz="2400" b="0" i="0" dirty="0">
              <a:solidFill>
                <a:srgbClr val="2D374B"/>
              </a:solidFill>
              <a:effectLst/>
              <a:latin typeface="Muli"/>
            </a:endParaRPr>
          </a:p>
        </p:txBody>
      </p:sp>
    </p:spTree>
    <p:extLst>
      <p:ext uri="{BB962C8B-B14F-4D97-AF65-F5344CB8AC3E}">
        <p14:creationId xmlns:p14="http://schemas.microsoft.com/office/powerpoint/2010/main" val="93237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8044" y="176072"/>
            <a:ext cx="11800115" cy="2308324"/>
          </a:xfrm>
          <a:prstGeom prst="rect">
            <a:avLst/>
          </a:prstGeom>
        </p:spPr>
        <p:txBody>
          <a:bodyPr wrap="square">
            <a:spAutoFit/>
          </a:bodyPr>
          <a:lstStyle/>
          <a:p>
            <a:pPr algn="just"/>
            <a:r>
              <a:rPr lang="en-GB" sz="2400" b="1" i="0" dirty="0" smtClean="0">
                <a:solidFill>
                  <a:srgbClr val="2D374B"/>
                </a:solidFill>
                <a:effectLst/>
                <a:latin typeface="Muli"/>
              </a:rPr>
              <a:t>Mathematical Thinking</a:t>
            </a:r>
          </a:p>
          <a:p>
            <a:pPr algn="just"/>
            <a:r>
              <a:rPr lang="en-GB" sz="2400" b="0" i="0" dirty="0" smtClean="0">
                <a:solidFill>
                  <a:srgbClr val="2D374B"/>
                </a:solidFill>
                <a:effectLst/>
                <a:latin typeface="Muli"/>
              </a:rPr>
              <a:t>Mathematical Thinking is central to how pupils learn mathematics and includes looking for patterns and relationships, making connections, conjecturing, reasoning, and generalising. Pupils should actively engage in mathematical thinking in all lessons, discussing and communicating their ideas using precise mathematical language.</a:t>
            </a:r>
            <a:endParaRPr lang="en-GB" sz="2400" b="0" i="0" dirty="0">
              <a:solidFill>
                <a:srgbClr val="2D374B"/>
              </a:solidFill>
              <a:effectLst/>
              <a:latin typeface="Muli"/>
            </a:endParaRPr>
          </a:p>
        </p:txBody>
      </p:sp>
      <p:sp>
        <p:nvSpPr>
          <p:cNvPr id="3" name="Rectangle 2"/>
          <p:cNvSpPr/>
          <p:nvPr/>
        </p:nvSpPr>
        <p:spPr>
          <a:xfrm>
            <a:off x="148044" y="3225748"/>
            <a:ext cx="11730445" cy="2677656"/>
          </a:xfrm>
          <a:prstGeom prst="rect">
            <a:avLst/>
          </a:prstGeom>
        </p:spPr>
        <p:txBody>
          <a:bodyPr wrap="square">
            <a:spAutoFit/>
          </a:bodyPr>
          <a:lstStyle/>
          <a:p>
            <a:pPr algn="just"/>
            <a:r>
              <a:rPr lang="en-GB" sz="2400" b="1" i="0" dirty="0" smtClean="0">
                <a:solidFill>
                  <a:srgbClr val="2D374B"/>
                </a:solidFill>
                <a:effectLst/>
                <a:latin typeface="Muli"/>
              </a:rPr>
              <a:t>Fluency</a:t>
            </a:r>
          </a:p>
          <a:p>
            <a:pPr algn="just"/>
            <a:r>
              <a:rPr lang="en-GB" sz="2400" b="0" i="0" dirty="0" smtClean="0">
                <a:solidFill>
                  <a:srgbClr val="2D374B"/>
                </a:solidFill>
                <a:effectLst/>
                <a:latin typeface="Muli"/>
              </a:rPr>
              <a:t>Efficient, accurate recall of key number facts and procedures is essential for fluency, freeing pupils’ minds to think deeply about concepts and problems, but fluency demands more than this. It requires pupils to have the flexibility to move between different contexts and representations of mathematics, to recognise relationships and make connections, to explain their ideas and to choose appropriate methods and strategies to solve problems.</a:t>
            </a:r>
            <a:endParaRPr lang="en-GB" sz="2400" b="0" i="0" dirty="0">
              <a:solidFill>
                <a:srgbClr val="2D374B"/>
              </a:solidFill>
              <a:effectLst/>
              <a:latin typeface="Muli"/>
            </a:endParaRPr>
          </a:p>
        </p:txBody>
      </p:sp>
    </p:spTree>
    <p:extLst>
      <p:ext uri="{BB962C8B-B14F-4D97-AF65-F5344CB8AC3E}">
        <p14:creationId xmlns:p14="http://schemas.microsoft.com/office/powerpoint/2010/main" val="2654965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5463" y="253280"/>
            <a:ext cx="11826240" cy="5262979"/>
          </a:xfrm>
          <a:prstGeom prst="rect">
            <a:avLst/>
          </a:prstGeom>
        </p:spPr>
        <p:txBody>
          <a:bodyPr wrap="square">
            <a:spAutoFit/>
          </a:bodyPr>
          <a:lstStyle/>
          <a:p>
            <a:pPr algn="just"/>
            <a:r>
              <a:rPr lang="en-GB" sz="2400" b="1" i="0" dirty="0" smtClean="0">
                <a:solidFill>
                  <a:srgbClr val="2D374B"/>
                </a:solidFill>
                <a:effectLst/>
                <a:latin typeface="Muli"/>
              </a:rPr>
              <a:t>Variation</a:t>
            </a:r>
          </a:p>
          <a:p>
            <a:pPr algn="just"/>
            <a:r>
              <a:rPr lang="en-GB" sz="2400" b="0" i="0" dirty="0" smtClean="0">
                <a:solidFill>
                  <a:srgbClr val="2D374B"/>
                </a:solidFill>
                <a:effectLst/>
                <a:latin typeface="Muli"/>
              </a:rPr>
              <a:t>The purpose of variation is to draw closer attention to a key feature of a mathematical concept or structure through varying some elements while keeping others constant. Through variation the teacher focuses thinking and discussion on the key feature in question.</a:t>
            </a:r>
          </a:p>
          <a:p>
            <a:pPr algn="just"/>
            <a:endParaRPr lang="en-GB" sz="2400" b="0" i="0" dirty="0" smtClean="0">
              <a:solidFill>
                <a:srgbClr val="2D374B"/>
              </a:solidFill>
              <a:effectLst/>
              <a:latin typeface="Muli"/>
            </a:endParaRPr>
          </a:p>
          <a:p>
            <a:pPr algn="just">
              <a:buFont typeface="Arial" panose="020B0604020202020204" pitchFamily="34" charset="0"/>
              <a:buChar char="•"/>
            </a:pPr>
            <a:r>
              <a:rPr lang="en-GB" sz="2400" b="0" i="0" dirty="0" smtClean="0">
                <a:solidFill>
                  <a:srgbClr val="2D374B"/>
                </a:solidFill>
                <a:effectLst/>
                <a:latin typeface="Muli"/>
              </a:rPr>
              <a:t>Conceptual variation involves varying how a concept is represented to draw attention to critical features. Often more than one representation is required to look at the concept from different perspectives and gain comprehensive knowledge.</a:t>
            </a:r>
          </a:p>
          <a:p>
            <a:pPr algn="just">
              <a:buFont typeface="Arial" panose="020B0604020202020204" pitchFamily="34" charset="0"/>
              <a:buChar char="•"/>
            </a:pPr>
            <a:endParaRPr lang="en-GB" sz="2400" b="0" i="0" dirty="0" smtClean="0">
              <a:solidFill>
                <a:srgbClr val="2D374B"/>
              </a:solidFill>
              <a:effectLst/>
              <a:latin typeface="Muli"/>
            </a:endParaRPr>
          </a:p>
          <a:p>
            <a:pPr algn="just">
              <a:buFont typeface="Arial" panose="020B0604020202020204" pitchFamily="34" charset="0"/>
              <a:buChar char="•"/>
            </a:pPr>
            <a:r>
              <a:rPr lang="en-GB" sz="2400" b="0" i="0" dirty="0" smtClean="0">
                <a:solidFill>
                  <a:srgbClr val="2D374B"/>
                </a:solidFill>
                <a:effectLst/>
                <a:latin typeface="Muli"/>
              </a:rPr>
              <a:t>Procedural variation considers how the student will ‘proceed’ through a learning sequence. Purposeful changes are made in order that pupils’ attention is drawn to key features of the mathematics, scaffolding students’ thinking to enable them to reason logically and make connections.</a:t>
            </a:r>
            <a:endParaRPr lang="en-GB" sz="2400" b="0" i="0" dirty="0">
              <a:solidFill>
                <a:srgbClr val="2D374B"/>
              </a:solidFill>
              <a:effectLst/>
              <a:latin typeface="Muli"/>
            </a:endParaRPr>
          </a:p>
        </p:txBody>
      </p:sp>
    </p:spTree>
    <p:extLst>
      <p:ext uri="{BB962C8B-B14F-4D97-AF65-F5344CB8AC3E}">
        <p14:creationId xmlns:p14="http://schemas.microsoft.com/office/powerpoint/2010/main" val="36126482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919" y="145915"/>
            <a:ext cx="10807430" cy="646331"/>
          </a:xfrm>
          <a:prstGeom prst="rect">
            <a:avLst/>
          </a:prstGeom>
          <a:noFill/>
        </p:spPr>
        <p:txBody>
          <a:bodyPr wrap="square" rtlCol="0">
            <a:spAutoFit/>
          </a:bodyPr>
          <a:lstStyle/>
          <a:p>
            <a:r>
              <a:rPr lang="en-GB" sz="3600" b="1" dirty="0" smtClean="0"/>
              <a:t>What are we doing at GV?</a:t>
            </a:r>
            <a:endParaRPr lang="en-GB" sz="3600" b="1" dirty="0"/>
          </a:p>
        </p:txBody>
      </p:sp>
      <p:sp>
        <p:nvSpPr>
          <p:cNvPr id="3" name="TextBox 2"/>
          <p:cNvSpPr txBox="1"/>
          <p:nvPr/>
        </p:nvSpPr>
        <p:spPr>
          <a:xfrm>
            <a:off x="252919" y="875490"/>
            <a:ext cx="11449455" cy="4832092"/>
          </a:xfrm>
          <a:prstGeom prst="rect">
            <a:avLst/>
          </a:prstGeom>
          <a:noFill/>
        </p:spPr>
        <p:txBody>
          <a:bodyPr wrap="square" rtlCol="0">
            <a:spAutoFit/>
          </a:bodyPr>
          <a:lstStyle/>
          <a:p>
            <a:pPr marL="342900" indent="-342900" algn="just">
              <a:buFont typeface="Arial" panose="020B0604020202020204" pitchFamily="34" charset="0"/>
              <a:buChar char="•"/>
            </a:pPr>
            <a:r>
              <a:rPr lang="en-GB" sz="2800" dirty="0" smtClean="0"/>
              <a:t>At GV, we follow a Teaching for Mastery Approach and use White Rose Maths to underpin our mathematics curriculum as it provides an ambitious, connected curriculum that is accessible to all pupils and has a clear progression through the primary years and beyond. </a:t>
            </a:r>
          </a:p>
          <a:p>
            <a:pPr marL="342900" indent="-342900" algn="just">
              <a:buFont typeface="Arial" panose="020B0604020202020204" pitchFamily="34" charset="0"/>
              <a:buChar char="•"/>
            </a:pPr>
            <a:endParaRPr lang="en-GB" sz="2800" dirty="0" smtClean="0"/>
          </a:p>
          <a:p>
            <a:pPr marL="342900" indent="-342900" algn="just">
              <a:buFont typeface="Arial" panose="020B0604020202020204" pitchFamily="34" charset="0"/>
              <a:buChar char="•"/>
            </a:pPr>
            <a:r>
              <a:rPr lang="en-GB" sz="2800" dirty="0" smtClean="0"/>
              <a:t>At the heart of our curriculum is a commitment to develop resilience, confidence and self-belief; enabling our children to become fluent in the fundamentals of mathematics as well as develop their ability to reason and solve problems.  Pupils are introduced to new mathematical concepts and develop reasoning and problem solving skills using concrete resources; pictorial representations and finally numbers and symbols. </a:t>
            </a:r>
            <a:endParaRPr lang="en-GB" sz="2800" dirty="0" smtClean="0"/>
          </a:p>
        </p:txBody>
      </p:sp>
    </p:spTree>
    <p:extLst>
      <p:ext uri="{BB962C8B-B14F-4D97-AF65-F5344CB8AC3E}">
        <p14:creationId xmlns:p14="http://schemas.microsoft.com/office/powerpoint/2010/main" val="12460687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343" y="209783"/>
            <a:ext cx="11436485" cy="4832092"/>
          </a:xfrm>
          <a:prstGeom prst="rect">
            <a:avLst/>
          </a:prstGeom>
        </p:spPr>
        <p:txBody>
          <a:bodyPr wrap="square">
            <a:spAutoFit/>
          </a:bodyPr>
          <a:lstStyle/>
          <a:p>
            <a:pPr marL="342900" indent="-342900" algn="just">
              <a:buFont typeface="Arial" panose="020B0604020202020204" pitchFamily="34" charset="0"/>
              <a:buChar char="•"/>
            </a:pPr>
            <a:r>
              <a:rPr lang="en-GB" sz="2800" dirty="0"/>
              <a:t>We use the CPA (Concrete, Pictorial and Abstract) approach to help pupils understand mathematics and make links in their learning. We place great importance on mathematical language and questioning so pupils can discuss their understanding and develop their thinking. </a:t>
            </a:r>
            <a:endParaRPr lang="en-GB" sz="2800" dirty="0" smtClean="0"/>
          </a:p>
          <a:p>
            <a:pPr algn="just"/>
            <a:endParaRPr lang="en-GB" sz="2800" dirty="0" smtClean="0"/>
          </a:p>
          <a:p>
            <a:pPr marL="342900" indent="-342900" algn="just">
              <a:buFont typeface="Arial" panose="020B0604020202020204" pitchFamily="34" charset="0"/>
              <a:buChar char="•"/>
            </a:pPr>
            <a:r>
              <a:rPr lang="en-GB" sz="2800" dirty="0" smtClean="0"/>
              <a:t>WRM provides teachers with blocked units covering the curriculum.</a:t>
            </a:r>
          </a:p>
          <a:p>
            <a:pPr algn="just"/>
            <a:endParaRPr lang="en-GB" sz="2800" dirty="0" smtClean="0"/>
          </a:p>
          <a:p>
            <a:pPr marL="342900" indent="-342900" algn="just">
              <a:buFont typeface="Arial" panose="020B0604020202020204" pitchFamily="34" charset="0"/>
              <a:buChar char="•"/>
            </a:pPr>
            <a:r>
              <a:rPr lang="en-GB" sz="2800" dirty="0" smtClean="0"/>
              <a:t>The WRM blocks are further broken down into small steps.</a:t>
            </a:r>
          </a:p>
          <a:p>
            <a:pPr algn="just"/>
            <a:endParaRPr lang="en-GB" sz="2800" dirty="0" smtClean="0"/>
          </a:p>
          <a:p>
            <a:pPr marL="342900" indent="-342900" algn="just">
              <a:buFont typeface="Arial" panose="020B0604020202020204" pitchFamily="34" charset="0"/>
              <a:buChar char="•"/>
            </a:pPr>
            <a:r>
              <a:rPr lang="en-GB" sz="2800" dirty="0" smtClean="0"/>
              <a:t>WRM lessons will promote fluency, reasoning and problem solving.</a:t>
            </a:r>
          </a:p>
          <a:p>
            <a:pPr marL="342900" indent="-342900" algn="just">
              <a:buFont typeface="Arial" panose="020B0604020202020204" pitchFamily="34" charset="0"/>
              <a:buChar char="•"/>
            </a:pPr>
            <a:endParaRPr lang="en-GB" sz="2800" dirty="0"/>
          </a:p>
        </p:txBody>
      </p:sp>
    </p:spTree>
    <p:extLst>
      <p:ext uri="{BB962C8B-B14F-4D97-AF65-F5344CB8AC3E}">
        <p14:creationId xmlns:p14="http://schemas.microsoft.com/office/powerpoint/2010/main" val="7446161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3437" y="324203"/>
            <a:ext cx="11504579" cy="3970318"/>
          </a:xfrm>
          <a:prstGeom prst="rect">
            <a:avLst/>
          </a:prstGeom>
        </p:spPr>
        <p:txBody>
          <a:bodyPr wrap="square">
            <a:spAutoFit/>
          </a:bodyPr>
          <a:lstStyle/>
          <a:p>
            <a:r>
              <a:rPr lang="en-GB" sz="2800" dirty="0" smtClean="0"/>
              <a:t>Our intent is that… </a:t>
            </a:r>
          </a:p>
          <a:p>
            <a:endParaRPr lang="en-GB" sz="2800" dirty="0"/>
          </a:p>
          <a:p>
            <a:pPr marL="285750" indent="-285750">
              <a:buFont typeface="Arial" panose="020B0604020202020204" pitchFamily="34" charset="0"/>
              <a:buChar char="•"/>
            </a:pPr>
            <a:r>
              <a:rPr lang="en-GB" sz="2800" dirty="0" smtClean="0"/>
              <a:t>Children will develop a sense of enjoyment and curiosity about all aspects of mathematics.</a:t>
            </a:r>
          </a:p>
          <a:p>
            <a:endParaRPr lang="en-GB" sz="2800" dirty="0"/>
          </a:p>
          <a:p>
            <a:pPr marL="285750" indent="-285750">
              <a:buFont typeface="Arial" panose="020B0604020202020204" pitchFamily="34" charset="0"/>
              <a:buChar char="•"/>
            </a:pPr>
            <a:r>
              <a:rPr lang="en-GB" sz="2800" dirty="0" smtClean="0"/>
              <a:t>Children will become fluent in the fundamentals of mathematics, reason mathematically and solve problems by applying their skills and knowledge.</a:t>
            </a:r>
          </a:p>
          <a:p>
            <a:endParaRPr lang="en-GB" sz="2800" dirty="0"/>
          </a:p>
          <a:p>
            <a:pPr marL="285750" indent="-285750">
              <a:buFont typeface="Arial" panose="020B0604020202020204" pitchFamily="34" charset="0"/>
              <a:buChar char="•"/>
            </a:pPr>
            <a:r>
              <a:rPr lang="en-GB" sz="2800" dirty="0" smtClean="0"/>
              <a:t>Children have an understanding that maths is essential to everyday life. </a:t>
            </a:r>
            <a:endParaRPr lang="en-GB" sz="2800" dirty="0"/>
          </a:p>
        </p:txBody>
      </p:sp>
    </p:spTree>
    <p:extLst>
      <p:ext uri="{BB962C8B-B14F-4D97-AF65-F5344CB8AC3E}">
        <p14:creationId xmlns:p14="http://schemas.microsoft.com/office/powerpoint/2010/main" val="24556023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068" y="92176"/>
            <a:ext cx="11699132" cy="6370975"/>
          </a:xfrm>
          <a:prstGeom prst="rect">
            <a:avLst/>
          </a:prstGeom>
        </p:spPr>
        <p:txBody>
          <a:bodyPr wrap="square">
            <a:spAutoFit/>
          </a:bodyPr>
          <a:lstStyle/>
          <a:p>
            <a:pPr algn="just"/>
            <a:r>
              <a:rPr lang="en-GB" sz="2400" dirty="0" smtClean="0"/>
              <a:t>Our intent focuses on equipping all pupils with the mathematics they need to master the curriculum for each year group, which requires that all pupils:</a:t>
            </a:r>
          </a:p>
          <a:p>
            <a:pPr algn="just"/>
            <a:endParaRPr lang="en-GB" sz="2400" dirty="0"/>
          </a:p>
          <a:p>
            <a:pPr marL="342900" indent="-342900" algn="just">
              <a:buFont typeface="Arial" panose="020B0604020202020204" pitchFamily="34" charset="0"/>
              <a:buChar char="•"/>
            </a:pPr>
            <a:r>
              <a:rPr lang="en-GB" sz="2400" dirty="0" smtClean="0"/>
              <a:t>recall number facts with speed and accuracy and use them to calculate and work out unknown facts.</a:t>
            </a:r>
          </a:p>
          <a:p>
            <a:pPr marL="342900" indent="-342900" algn="just">
              <a:buFont typeface="Arial" panose="020B0604020202020204" pitchFamily="34" charset="0"/>
              <a:buChar char="•"/>
            </a:pPr>
            <a:r>
              <a:rPr lang="en-GB" sz="2400" dirty="0" smtClean="0"/>
              <a:t>develop their ability to apply mathematical skills with confidence and understanding when solving problems.</a:t>
            </a:r>
          </a:p>
          <a:p>
            <a:pPr marL="342900" indent="-342900" algn="just">
              <a:buFont typeface="Arial" panose="020B0604020202020204" pitchFamily="34" charset="0"/>
              <a:buChar char="•"/>
            </a:pPr>
            <a:r>
              <a:rPr lang="en-GB" sz="2400" dirty="0" smtClean="0"/>
              <a:t>apply their mathematics to a variety of routine and non-routine problems with increasing sophistication, including breaking down problems into a series of simpler steps and persevering in seeking solutions.</a:t>
            </a:r>
          </a:p>
          <a:p>
            <a:pPr marL="342900" indent="-342900" algn="just">
              <a:buFont typeface="Arial" panose="020B0604020202020204" pitchFamily="34" charset="0"/>
              <a:buChar char="•"/>
            </a:pPr>
            <a:r>
              <a:rPr lang="en-GB" sz="2400" dirty="0" smtClean="0"/>
              <a:t>express themselves and their ideas using the language of mathematics with assurance.</a:t>
            </a:r>
          </a:p>
          <a:p>
            <a:pPr marL="342900" indent="-342900" algn="just">
              <a:buFont typeface="Arial" panose="020B0604020202020204" pitchFamily="34" charset="0"/>
              <a:buChar char="•"/>
            </a:pPr>
            <a:r>
              <a:rPr lang="en-GB" sz="2400" dirty="0" smtClean="0"/>
              <a:t> have sufficient depth of knowledge and understanding to reason and explain mathematical concepts and procedures and use them to solve a variety of problems.</a:t>
            </a:r>
          </a:p>
          <a:p>
            <a:pPr marL="342900" indent="-342900" algn="just">
              <a:buFont typeface="Arial" panose="020B0604020202020204" pitchFamily="34" charset="0"/>
              <a:buChar char="•"/>
            </a:pPr>
            <a:r>
              <a:rPr lang="en-GB" sz="2400" dirty="0" smtClean="0"/>
              <a:t> develop positive attitudes to mathematics, recognising that mathematics can be both useful and enjoyable.</a:t>
            </a:r>
          </a:p>
          <a:p>
            <a:pPr marL="342900" indent="-342900" algn="just">
              <a:buFont typeface="Arial" panose="020B0604020202020204" pitchFamily="34" charset="0"/>
              <a:buChar char="•"/>
            </a:pPr>
            <a:r>
              <a:rPr lang="en-GB" sz="2400" dirty="0" smtClean="0"/>
              <a:t> nurture a fascination and excitement of mathematics.</a:t>
            </a:r>
          </a:p>
          <a:p>
            <a:pPr marL="342900" indent="-342900" algn="just">
              <a:buFont typeface="Arial" panose="020B0604020202020204" pitchFamily="34" charset="0"/>
              <a:buChar char="•"/>
            </a:pPr>
            <a:r>
              <a:rPr lang="en-GB" sz="2400" dirty="0" smtClean="0"/>
              <a:t> are able to use and apply the skills in other curricular areas. </a:t>
            </a:r>
            <a:endParaRPr lang="en-GB" sz="2400" dirty="0"/>
          </a:p>
        </p:txBody>
      </p:sp>
    </p:spTree>
    <p:extLst>
      <p:ext uri="{BB962C8B-B14F-4D97-AF65-F5344CB8AC3E}">
        <p14:creationId xmlns:p14="http://schemas.microsoft.com/office/powerpoint/2010/main" val="11826187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067" y="667061"/>
            <a:ext cx="11631038" cy="5262979"/>
          </a:xfrm>
          <a:prstGeom prst="rect">
            <a:avLst/>
          </a:prstGeom>
        </p:spPr>
        <p:txBody>
          <a:bodyPr wrap="square">
            <a:spAutoFit/>
          </a:bodyPr>
          <a:lstStyle/>
          <a:p>
            <a:pPr marL="457200" indent="-457200">
              <a:buFont typeface="Arial" panose="020B0604020202020204" pitchFamily="34" charset="0"/>
              <a:buChar char="•"/>
            </a:pPr>
            <a:r>
              <a:rPr lang="en-GB" sz="2800" dirty="0" smtClean="0"/>
              <a:t>A daily mathematics lesson of 45-60 minutes is taught in Year 1 – Year 6.</a:t>
            </a:r>
          </a:p>
          <a:p>
            <a:pPr marL="457200" indent="-457200" algn="just">
              <a:buFont typeface="Arial" panose="020B0604020202020204" pitchFamily="34" charset="0"/>
              <a:buChar char="•"/>
            </a:pPr>
            <a:r>
              <a:rPr lang="en-GB" sz="2800" dirty="0" smtClean="0"/>
              <a:t>In EYFS pupils experience daily mathematics learning through whole class teacher input; teacher directed tasks and child-initiated play. Opportunities for mathematics is developed through daily routines and all areas of learning.</a:t>
            </a:r>
          </a:p>
          <a:p>
            <a:pPr marL="457200" indent="-457200" algn="just">
              <a:buFont typeface="Arial" panose="020B0604020202020204" pitchFamily="34" charset="0"/>
              <a:buChar char="•"/>
            </a:pPr>
            <a:r>
              <a:rPr lang="en-GB" sz="2800" dirty="0" smtClean="0"/>
              <a:t>Children in EYFS and KS1 participate in the ‘Mastering Number @Reception and KS1’ project. This aims to secure firm foundations in the development of good number sense for all children from Reception through to Year 1 and Year 2. The aim is that children will leave KS1 with fluency in calculation and a confidence and flexibility with number. Attention will be given to key knowledge and understanding needed in Reception classes, and progression through KS1 to support success in the future. </a:t>
            </a:r>
            <a:endParaRPr lang="en-GB" sz="2800" dirty="0"/>
          </a:p>
        </p:txBody>
      </p:sp>
      <p:sp>
        <p:nvSpPr>
          <p:cNvPr id="3" name="TextBox 2">
            <a:hlinkClick r:id="rId2"/>
          </p:cNvPr>
          <p:cNvSpPr txBox="1"/>
          <p:nvPr/>
        </p:nvSpPr>
        <p:spPr>
          <a:xfrm>
            <a:off x="340468" y="165370"/>
            <a:ext cx="10340502" cy="523220"/>
          </a:xfrm>
          <a:prstGeom prst="rect">
            <a:avLst/>
          </a:prstGeom>
          <a:noFill/>
        </p:spPr>
        <p:txBody>
          <a:bodyPr wrap="square" rtlCol="0">
            <a:spAutoFit/>
          </a:bodyPr>
          <a:lstStyle/>
          <a:p>
            <a:r>
              <a:rPr lang="en-GB" sz="2800" b="1" dirty="0" smtClean="0"/>
              <a:t>What does a Maths lesson looks like?</a:t>
            </a:r>
            <a:endParaRPr lang="en-GB" sz="2800" b="1" dirty="0"/>
          </a:p>
        </p:txBody>
      </p:sp>
      <p:sp>
        <p:nvSpPr>
          <p:cNvPr id="4" name="TextBox 3"/>
          <p:cNvSpPr txBox="1"/>
          <p:nvPr/>
        </p:nvSpPr>
        <p:spPr>
          <a:xfrm>
            <a:off x="612843" y="6128426"/>
            <a:ext cx="5865778" cy="369332"/>
          </a:xfrm>
          <a:prstGeom prst="rect">
            <a:avLst/>
          </a:prstGeom>
          <a:noFill/>
        </p:spPr>
        <p:txBody>
          <a:bodyPr wrap="square" rtlCol="0">
            <a:spAutoFit/>
          </a:bodyPr>
          <a:lstStyle/>
          <a:p>
            <a:r>
              <a:rPr lang="en-GB" dirty="0" smtClean="0">
                <a:hlinkClick r:id="rId2"/>
              </a:rPr>
              <a:t>MN Video</a:t>
            </a:r>
            <a:endParaRPr lang="en-GB" dirty="0"/>
          </a:p>
        </p:txBody>
      </p:sp>
    </p:spTree>
    <p:extLst>
      <p:ext uri="{BB962C8B-B14F-4D97-AF65-F5344CB8AC3E}">
        <p14:creationId xmlns:p14="http://schemas.microsoft.com/office/powerpoint/2010/main" val="15036082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522" y="297812"/>
            <a:ext cx="11446213" cy="3539430"/>
          </a:xfrm>
          <a:prstGeom prst="rect">
            <a:avLst/>
          </a:prstGeom>
        </p:spPr>
        <p:txBody>
          <a:bodyPr wrap="square">
            <a:spAutoFit/>
          </a:bodyPr>
          <a:lstStyle/>
          <a:p>
            <a:pPr marL="457200" indent="-457200" algn="just">
              <a:buFont typeface="Arial" panose="020B0604020202020204" pitchFamily="34" charset="0"/>
              <a:buChar char="•"/>
            </a:pPr>
            <a:r>
              <a:rPr lang="en-GB" sz="2800" dirty="0"/>
              <a:t>Children in </a:t>
            </a:r>
            <a:r>
              <a:rPr lang="en-GB" sz="2800" dirty="0" smtClean="0"/>
              <a:t>Y4 and Y5 participate </a:t>
            </a:r>
            <a:r>
              <a:rPr lang="en-GB" sz="2800" dirty="0"/>
              <a:t>in the ‘Mastering </a:t>
            </a:r>
            <a:r>
              <a:rPr lang="en-GB" sz="2800" dirty="0" smtClean="0"/>
              <a:t>Number @ KS2’ </a:t>
            </a:r>
            <a:r>
              <a:rPr lang="en-GB" sz="2800" dirty="0"/>
              <a:t>project</a:t>
            </a:r>
            <a:r>
              <a:rPr lang="en-GB" sz="2800" dirty="0" smtClean="0"/>
              <a:t>. Knowledge of multiplication and division and its applications forms the single most important aspect of the KS2 curriculum, and is the gateway to success at secondary school. This project enables pupils in Y4 and Y5 to develop fluency in multiplication and division facts, and a confidence and flexibility with number that exemplifies good number sense.</a:t>
            </a:r>
          </a:p>
          <a:p>
            <a:pPr marL="457200" indent="-457200" algn="just">
              <a:buFont typeface="Arial" panose="020B0604020202020204" pitchFamily="34" charset="0"/>
              <a:buChar char="•"/>
            </a:pPr>
            <a:endParaRPr lang="en-GB" sz="2800" dirty="0"/>
          </a:p>
          <a:p>
            <a:pPr marL="457200" indent="-457200" algn="just">
              <a:buFont typeface="Arial" panose="020B0604020202020204" pitchFamily="34" charset="0"/>
              <a:buChar char="•"/>
            </a:pPr>
            <a:r>
              <a:rPr lang="en-GB" sz="2800" dirty="0" smtClean="0"/>
              <a:t>Children in KS2 are taught times tables and use TTRS to practise them.</a:t>
            </a:r>
          </a:p>
        </p:txBody>
      </p:sp>
      <p:pic>
        <p:nvPicPr>
          <p:cNvPr id="3" name="Picture 2"/>
          <p:cNvPicPr>
            <a:picLocks noChangeAspect="1"/>
          </p:cNvPicPr>
          <p:nvPr/>
        </p:nvPicPr>
        <p:blipFill>
          <a:blip r:embed="rId2"/>
          <a:stretch>
            <a:fillRect/>
          </a:stretch>
        </p:blipFill>
        <p:spPr>
          <a:xfrm>
            <a:off x="7617568" y="4068493"/>
            <a:ext cx="3433053" cy="1962433"/>
          </a:xfrm>
          <a:prstGeom prst="rect">
            <a:avLst/>
          </a:prstGeom>
        </p:spPr>
      </p:pic>
    </p:spTree>
    <p:extLst>
      <p:ext uri="{BB962C8B-B14F-4D97-AF65-F5344CB8AC3E}">
        <p14:creationId xmlns:p14="http://schemas.microsoft.com/office/powerpoint/2010/main" val="27268692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919" y="126460"/>
            <a:ext cx="9494196" cy="523220"/>
          </a:xfrm>
          <a:prstGeom prst="rect">
            <a:avLst/>
          </a:prstGeom>
          <a:noFill/>
        </p:spPr>
        <p:txBody>
          <a:bodyPr wrap="square" rtlCol="0">
            <a:spAutoFit/>
          </a:bodyPr>
          <a:lstStyle/>
          <a:p>
            <a:r>
              <a:rPr lang="en-GB" sz="2800" b="1" dirty="0" smtClean="0"/>
              <a:t>Typical Lesson</a:t>
            </a:r>
            <a:endParaRPr lang="en-GB" sz="2800" b="1" dirty="0"/>
          </a:p>
        </p:txBody>
      </p:sp>
      <p:sp>
        <p:nvSpPr>
          <p:cNvPr id="3" name="TextBox 2"/>
          <p:cNvSpPr txBox="1"/>
          <p:nvPr/>
        </p:nvSpPr>
        <p:spPr>
          <a:xfrm>
            <a:off x="252919" y="649680"/>
            <a:ext cx="11653736" cy="5693866"/>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t>Retrieval  -  Flash Back 4</a:t>
            </a:r>
            <a:endParaRPr lang="en-GB" sz="2800" dirty="0"/>
          </a:p>
          <a:p>
            <a:pPr marL="285750" indent="-285750">
              <a:buFont typeface="Arial" panose="020B0604020202020204" pitchFamily="34" charset="0"/>
              <a:buChar char="•"/>
            </a:pPr>
            <a:r>
              <a:rPr lang="en-GB" sz="2800" dirty="0" smtClean="0"/>
              <a:t>Clear learning journey.</a:t>
            </a:r>
          </a:p>
          <a:p>
            <a:pPr marL="285750" indent="-285750">
              <a:buFont typeface="Arial" panose="020B0604020202020204" pitchFamily="34" charset="0"/>
              <a:buChar char="•"/>
            </a:pPr>
            <a:r>
              <a:rPr lang="en-GB" sz="2800" dirty="0"/>
              <a:t>C</a:t>
            </a:r>
            <a:r>
              <a:rPr lang="en-GB" sz="2800" dirty="0" smtClean="0"/>
              <a:t>lass working on the same small step of learning at a pace that suits them.</a:t>
            </a:r>
          </a:p>
          <a:p>
            <a:pPr marL="285750" indent="-285750">
              <a:buFont typeface="Arial" panose="020B0604020202020204" pitchFamily="34" charset="0"/>
              <a:buChar char="•"/>
            </a:pPr>
            <a:r>
              <a:rPr lang="en-GB" sz="2800" dirty="0" smtClean="0"/>
              <a:t>During the lesson, key vocabulary and stem sentences are shared. Children use specific mathematical language using full sentences.</a:t>
            </a:r>
          </a:p>
          <a:p>
            <a:pPr marL="285750" indent="-285750">
              <a:buFont typeface="Arial" panose="020B0604020202020204" pitchFamily="34" charset="0"/>
              <a:buChar char="•"/>
            </a:pPr>
            <a:r>
              <a:rPr lang="en-GB" sz="2800" dirty="0" smtClean="0"/>
              <a:t>A range of manipulations being used to explore key concepts.</a:t>
            </a:r>
          </a:p>
          <a:p>
            <a:pPr marL="285750" indent="-285750">
              <a:buFont typeface="Arial" panose="020B0604020202020204" pitchFamily="34" charset="0"/>
              <a:buChar char="•"/>
            </a:pPr>
            <a:r>
              <a:rPr lang="en-GB" sz="2800" dirty="0" smtClean="0"/>
              <a:t>‘I do, We do, You do’. Teacher led, guided groups are used to support children who hold misconceptions and who may need additional teaching input to develop their understanding.</a:t>
            </a:r>
          </a:p>
          <a:p>
            <a:pPr marL="457200" indent="-457200">
              <a:buFont typeface="Arial" panose="020B0604020202020204" pitchFamily="34" charset="0"/>
              <a:buChar char="•"/>
            </a:pPr>
            <a:r>
              <a:rPr lang="en-GB" sz="2800" dirty="0" smtClean="0"/>
              <a:t>During lessons, pupils are able to share their ideas in a safe, supported space and understand the importance of making mistakes as part of their learning.</a:t>
            </a:r>
          </a:p>
          <a:p>
            <a:pPr marL="457200" indent="-457200">
              <a:buFont typeface="Arial" panose="020B0604020202020204" pitchFamily="34" charset="0"/>
              <a:buChar char="•"/>
            </a:pPr>
            <a:r>
              <a:rPr lang="en-GB" sz="2800" dirty="0" smtClean="0"/>
              <a:t>Pre-teaching/Post-teaching sessions.</a:t>
            </a:r>
          </a:p>
        </p:txBody>
      </p:sp>
    </p:spTree>
    <p:extLst>
      <p:ext uri="{BB962C8B-B14F-4D97-AF65-F5344CB8AC3E}">
        <p14:creationId xmlns:p14="http://schemas.microsoft.com/office/powerpoint/2010/main" val="23634903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4826" y="136187"/>
            <a:ext cx="7266561" cy="523220"/>
          </a:xfrm>
          <a:prstGeom prst="rect">
            <a:avLst/>
          </a:prstGeom>
          <a:noFill/>
        </p:spPr>
        <p:txBody>
          <a:bodyPr wrap="square" rtlCol="0">
            <a:spAutoFit/>
          </a:bodyPr>
          <a:lstStyle/>
          <a:p>
            <a:r>
              <a:rPr lang="en-GB" sz="2800" b="1" dirty="0" smtClean="0"/>
              <a:t>Assessment</a:t>
            </a:r>
            <a:endParaRPr lang="en-GB" sz="2800" b="1" dirty="0"/>
          </a:p>
        </p:txBody>
      </p:sp>
      <p:sp>
        <p:nvSpPr>
          <p:cNvPr id="3" name="TextBox 2"/>
          <p:cNvSpPr txBox="1"/>
          <p:nvPr/>
        </p:nvSpPr>
        <p:spPr>
          <a:xfrm>
            <a:off x="282102" y="826851"/>
            <a:ext cx="11605098" cy="5262979"/>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smtClean="0"/>
              <a:t>Assessment takes place at three connected levels: short-term, medium-term and long-term. These assessments are used to inform teaching in a continuous cycle of planning, teaching and assessment. </a:t>
            </a:r>
          </a:p>
          <a:p>
            <a:pPr marL="457200" indent="-457200" algn="just">
              <a:buFont typeface="Arial" panose="020B0604020202020204" pitchFamily="34" charset="0"/>
              <a:buChar char="•"/>
            </a:pPr>
            <a:endParaRPr lang="en-GB" sz="2800" dirty="0" smtClean="0"/>
          </a:p>
          <a:p>
            <a:pPr marL="457200" indent="-457200" algn="just">
              <a:buFont typeface="Arial" panose="020B0604020202020204" pitchFamily="34" charset="0"/>
              <a:buChar char="•"/>
            </a:pPr>
            <a:r>
              <a:rPr lang="en-GB" sz="2800" dirty="0" smtClean="0"/>
              <a:t>As part of the ongoing teaching and learning process, teachers assess children’s understanding through a range of Assessment for Learning strategies. </a:t>
            </a:r>
            <a:r>
              <a:rPr lang="en-GB" sz="2800" dirty="0" err="1" smtClean="0"/>
              <a:t>AfL</a:t>
            </a:r>
            <a:r>
              <a:rPr lang="en-GB" sz="2800" dirty="0" smtClean="0"/>
              <a:t> informs day to day teaching and learning, are based on observation, questioning, informal testing and the checking and evaluation of work. This will inform planning for the following day. Teachers make use of diagnostic questioning to identify misconceptions. Open-ended questioning is central to teacher input, enabling misconceptions to be revealed and explored. </a:t>
            </a:r>
            <a:endParaRPr lang="en-GB" sz="2800" dirty="0"/>
          </a:p>
        </p:txBody>
      </p:sp>
    </p:spTree>
    <p:extLst>
      <p:ext uri="{BB962C8B-B14F-4D97-AF65-F5344CB8AC3E}">
        <p14:creationId xmlns:p14="http://schemas.microsoft.com/office/powerpoint/2010/main" val="36515963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8834" y="1231667"/>
            <a:ext cx="10755549" cy="3970318"/>
          </a:xfrm>
          <a:prstGeom prst="rect">
            <a:avLst/>
          </a:prstGeom>
        </p:spPr>
        <p:txBody>
          <a:bodyPr wrap="square">
            <a:spAutoFit/>
          </a:bodyPr>
          <a:lstStyle/>
          <a:p>
            <a:pPr marL="457200" indent="-457200">
              <a:buFont typeface="Arial" panose="020B0604020202020204" pitchFamily="34" charset="0"/>
              <a:buChar char="•"/>
            </a:pPr>
            <a:r>
              <a:rPr lang="en-GB" sz="2800" dirty="0"/>
              <a:t>EYFS against ELG</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Y1 against NC</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Y2 – Y5 NFER assessments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Y4 – MTC in June</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Y6 – SATs in Term 5</a:t>
            </a:r>
            <a:endParaRPr lang="en-GB" sz="2800" dirty="0"/>
          </a:p>
        </p:txBody>
      </p:sp>
      <p:sp>
        <p:nvSpPr>
          <p:cNvPr id="3" name="TextBox 2"/>
          <p:cNvSpPr txBox="1"/>
          <p:nvPr/>
        </p:nvSpPr>
        <p:spPr>
          <a:xfrm>
            <a:off x="398834" y="155643"/>
            <a:ext cx="7110919" cy="523220"/>
          </a:xfrm>
          <a:prstGeom prst="rect">
            <a:avLst/>
          </a:prstGeom>
          <a:noFill/>
        </p:spPr>
        <p:txBody>
          <a:bodyPr wrap="square" rtlCol="0">
            <a:spAutoFit/>
          </a:bodyPr>
          <a:lstStyle/>
          <a:p>
            <a:r>
              <a:rPr lang="en-GB" sz="2800" b="1" dirty="0" smtClean="0"/>
              <a:t>Summative Assessment</a:t>
            </a:r>
            <a:endParaRPr lang="en-GB" sz="2800" b="1" dirty="0"/>
          </a:p>
        </p:txBody>
      </p:sp>
    </p:spTree>
    <p:extLst>
      <p:ext uri="{BB962C8B-B14F-4D97-AF65-F5344CB8AC3E}">
        <p14:creationId xmlns:p14="http://schemas.microsoft.com/office/powerpoint/2010/main" val="9775758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2102" y="282102"/>
            <a:ext cx="11468911" cy="523220"/>
          </a:xfrm>
          <a:prstGeom prst="rect">
            <a:avLst/>
          </a:prstGeom>
          <a:noFill/>
        </p:spPr>
        <p:txBody>
          <a:bodyPr wrap="square" rtlCol="0">
            <a:spAutoFit/>
          </a:bodyPr>
          <a:lstStyle/>
          <a:p>
            <a:r>
              <a:rPr lang="en-GB" sz="2800" b="1" dirty="0" smtClean="0"/>
              <a:t>Promoting a positive attitude towards maths.</a:t>
            </a:r>
            <a:endParaRPr lang="en-GB" sz="2800" b="1" dirty="0"/>
          </a:p>
        </p:txBody>
      </p:sp>
      <p:sp>
        <p:nvSpPr>
          <p:cNvPr id="3" name="TextBox 2"/>
          <p:cNvSpPr txBox="1"/>
          <p:nvPr/>
        </p:nvSpPr>
        <p:spPr>
          <a:xfrm>
            <a:off x="350195" y="933855"/>
            <a:ext cx="11332724" cy="5262979"/>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At GV, we believe all children are capable of understanding and doing mathematics, given sufficient time.</a:t>
            </a:r>
          </a:p>
          <a:p>
            <a:pPr marL="342900" indent="-342900">
              <a:buFont typeface="Arial" panose="020B0604020202020204" pitchFamily="34" charset="0"/>
              <a:buChar char="•"/>
            </a:pPr>
            <a:endParaRPr lang="en-GB" sz="2400" dirty="0" smtClean="0"/>
          </a:p>
          <a:p>
            <a:pPr marL="342900" indent="-342900">
              <a:buFont typeface="Arial" panose="020B0604020202020204" pitchFamily="34" charset="0"/>
              <a:buChar char="•"/>
            </a:pPr>
            <a:r>
              <a:rPr lang="en-GB" sz="2400" dirty="0" smtClean="0"/>
              <a:t>We believe in fostering a ‘can do’ attitude and approach so that all children can achieve in and enjoy maths.</a:t>
            </a:r>
          </a:p>
          <a:p>
            <a:pPr marL="342900" indent="-342900">
              <a:buFont typeface="Arial" panose="020B0604020202020204" pitchFamily="34" charset="0"/>
              <a:buChar char="•"/>
            </a:pPr>
            <a:endParaRPr lang="en-GB" sz="2400" dirty="0" smtClean="0"/>
          </a:p>
          <a:p>
            <a:pPr marL="342900" indent="-342900">
              <a:buFont typeface="Arial" panose="020B0604020202020204" pitchFamily="34" charset="0"/>
              <a:buChar char="•"/>
            </a:pPr>
            <a:r>
              <a:rPr lang="en-GB" sz="2400" dirty="0" smtClean="0"/>
              <a:t>All pupils are entitled to access the essential set of rich mathematical concepts and big ideas that will allow them to flourish and become successful and numerate adults.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smtClean="0"/>
              <a:t>It is important that children receive positive messages about maths.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smtClean="0"/>
              <a:t>Girls in particular lack confidence and do not always achieve as we all as boys in Maths.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smtClean="0"/>
              <a:t>Good role models - promoting Maths.</a:t>
            </a:r>
            <a:endParaRPr lang="en-GB" sz="2400" dirty="0" smtClean="0">
              <a:latin typeface="Comic Sans MS" panose="030F0702030302020204" pitchFamily="66" charset="0"/>
            </a:endParaRPr>
          </a:p>
        </p:txBody>
      </p:sp>
    </p:spTree>
    <p:extLst>
      <p:ext uri="{BB962C8B-B14F-4D97-AF65-F5344CB8AC3E}">
        <p14:creationId xmlns:p14="http://schemas.microsoft.com/office/powerpoint/2010/main" val="11448564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8611" y="126699"/>
            <a:ext cx="11806137" cy="5262979"/>
          </a:xfrm>
          <a:prstGeom prst="rect">
            <a:avLst/>
          </a:prstGeom>
        </p:spPr>
        <p:txBody>
          <a:bodyPr wrap="square">
            <a:spAutoFit/>
          </a:bodyPr>
          <a:lstStyle/>
          <a:p>
            <a:pPr algn="just"/>
            <a:r>
              <a:rPr lang="en-GB" sz="2800" b="1" dirty="0" smtClean="0">
                <a:latin typeface="Calibri" panose="020F0502020204030204" pitchFamily="34" charset="0"/>
                <a:cs typeface="Calibri" panose="020F0502020204030204" pitchFamily="34" charset="0"/>
              </a:rPr>
              <a:t>There are three main reasons why ‘I can’t do maths’ is so common:</a:t>
            </a:r>
          </a:p>
          <a:p>
            <a:pPr algn="just"/>
            <a:endParaRPr lang="en-GB" sz="2800" dirty="0" smtClean="0">
              <a:solidFill>
                <a:srgbClr val="FF0000"/>
              </a:solidFill>
              <a:latin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GB" sz="2800" dirty="0" smtClean="0">
                <a:latin typeface="Calibri" panose="020F0502020204030204" pitchFamily="34" charset="0"/>
                <a:cs typeface="Calibri" panose="020F0502020204030204" pitchFamily="34" charset="0"/>
              </a:rPr>
              <a:t>It </a:t>
            </a:r>
            <a:r>
              <a:rPr lang="en-GB" sz="2800" dirty="0">
                <a:latin typeface="Calibri" panose="020F0502020204030204" pitchFamily="34" charset="0"/>
                <a:cs typeface="Calibri" panose="020F0502020204030204" pitchFamily="34" charset="0"/>
              </a:rPr>
              <a:t>is culturally acceptable in the UK to say that you are ‘bad at maths’ - we hear it so often it doesn’t seem a strange thing to say. </a:t>
            </a:r>
          </a:p>
          <a:p>
            <a:pPr algn="just"/>
            <a:endParaRPr lang="en-GB" sz="2800" dirty="0">
              <a:latin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GB" sz="2800" dirty="0" smtClean="0">
                <a:latin typeface="Calibri" panose="020F0502020204030204" pitchFamily="34" charset="0"/>
                <a:cs typeface="Calibri" panose="020F0502020204030204" pitchFamily="34" charset="0"/>
              </a:rPr>
              <a:t>When </a:t>
            </a:r>
            <a:r>
              <a:rPr lang="en-GB" sz="2800" dirty="0">
                <a:latin typeface="Calibri" panose="020F0502020204030204" pitchFamily="34" charset="0"/>
                <a:cs typeface="Calibri" panose="020F0502020204030204" pitchFamily="34" charset="0"/>
              </a:rPr>
              <a:t>we come across maths problems that we can’t work out in our heads quickly, we often panic and say ‘I can’t do maths!’</a:t>
            </a:r>
          </a:p>
          <a:p>
            <a:pPr algn="just"/>
            <a:endParaRPr lang="en-GB" sz="2800" dirty="0">
              <a:latin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GB" sz="2800" dirty="0" smtClean="0">
                <a:latin typeface="Calibri" panose="020F0502020204030204" pitchFamily="34" charset="0"/>
                <a:cs typeface="Calibri" panose="020F0502020204030204" pitchFamily="34" charset="0"/>
              </a:rPr>
              <a:t>People </a:t>
            </a:r>
            <a:r>
              <a:rPr lang="en-GB" sz="2800" dirty="0">
                <a:latin typeface="Calibri" panose="020F0502020204030204" pitchFamily="34" charset="0"/>
                <a:cs typeface="Calibri" panose="020F0502020204030204" pitchFamily="34" charset="0"/>
              </a:rPr>
              <a:t>often have bad memories of school maths that influence how they feel about it now. Also, when we think of maths we may think of things we found difficult at school like algebra or trigonometry, rather than everyday maths.</a:t>
            </a: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202881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6628" y="412708"/>
            <a:ext cx="11164111" cy="4832092"/>
          </a:xfrm>
          <a:prstGeom prst="rect">
            <a:avLst/>
          </a:prstGeom>
        </p:spPr>
        <p:txBody>
          <a:bodyPr wrap="square">
            <a:spAutoFit/>
          </a:bodyPr>
          <a:lstStyle/>
          <a:p>
            <a:pPr marL="457200" indent="-457200" algn="just">
              <a:buFont typeface="Arial" panose="020B0604020202020204" pitchFamily="34" charset="0"/>
              <a:buChar char="•"/>
            </a:pPr>
            <a:r>
              <a:rPr lang="en-GB" sz="2800" dirty="0">
                <a:latin typeface="Calibri" panose="020F0502020204030204" pitchFamily="34" charset="0"/>
                <a:cs typeface="Calibri" panose="020F0502020204030204" pitchFamily="34" charset="0"/>
              </a:rPr>
              <a:t>The ‘I can’t do maths’ attitude is highly damaging.</a:t>
            </a:r>
          </a:p>
          <a:p>
            <a:pPr algn="just"/>
            <a:endParaRPr lang="en-GB" sz="2800" dirty="0">
              <a:latin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GB" sz="2800" dirty="0">
                <a:latin typeface="Calibri" panose="020F0502020204030204" pitchFamily="34" charset="0"/>
                <a:cs typeface="Calibri" panose="020F0502020204030204" pitchFamily="34" charset="0"/>
              </a:rPr>
              <a:t>If children hear ‘I can’t do maths’ from parents, friends, television programmes, films </a:t>
            </a:r>
            <a:r>
              <a:rPr lang="en-GB" sz="2800" dirty="0" err="1">
                <a:latin typeface="Calibri" panose="020F0502020204030204" pitchFamily="34" charset="0"/>
                <a:cs typeface="Calibri" panose="020F0502020204030204" pitchFamily="34" charset="0"/>
              </a:rPr>
              <a:t>etc</a:t>
            </a:r>
            <a:r>
              <a:rPr lang="en-GB" sz="2800" dirty="0">
                <a:latin typeface="Calibri" panose="020F0502020204030204" pitchFamily="34" charset="0"/>
                <a:cs typeface="Calibri" panose="020F0502020204030204" pitchFamily="34" charset="0"/>
              </a:rPr>
              <a:t>, they begin to believe that maths isn’t important. </a:t>
            </a:r>
          </a:p>
          <a:p>
            <a:pPr algn="just"/>
            <a:endParaRPr lang="en-GB" sz="2800" dirty="0">
              <a:latin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GB" sz="2800" dirty="0">
                <a:latin typeface="Calibri" panose="020F0502020204030204" pitchFamily="34" charset="0"/>
                <a:cs typeface="Calibri" panose="020F0502020204030204" pitchFamily="34" charset="0"/>
              </a:rPr>
              <a:t>Additionally, people become less embarrassed about their maths and numeracy skills, as it’s acceptable to be ‘rubbish at maths’. This leads to fewer adults seeking to improve their maths skills.</a:t>
            </a:r>
          </a:p>
          <a:p>
            <a:pPr algn="just"/>
            <a:endParaRPr lang="en-GB" sz="2800" dirty="0">
              <a:latin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GB" sz="2800" dirty="0">
                <a:latin typeface="Calibri" panose="020F0502020204030204" pitchFamily="34" charset="0"/>
                <a:cs typeface="Calibri" panose="020F0502020204030204" pitchFamily="34" charset="0"/>
              </a:rPr>
              <a:t>Unfortunately for millions of adults and children in the UK today, ‘I can’t do maths’ has become a self-fulfilling prophecy. </a:t>
            </a: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268779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1285" y="175098"/>
            <a:ext cx="10000034" cy="584775"/>
          </a:xfrm>
          <a:prstGeom prst="rect">
            <a:avLst/>
          </a:prstGeom>
          <a:noFill/>
        </p:spPr>
        <p:txBody>
          <a:bodyPr wrap="square" rtlCol="0">
            <a:spAutoFit/>
          </a:bodyPr>
          <a:lstStyle/>
          <a:p>
            <a:r>
              <a:rPr lang="en-GB" sz="3200" b="1" dirty="0" smtClean="0"/>
              <a:t>How to help at home?</a:t>
            </a:r>
            <a:endParaRPr lang="en-GB" sz="3200" b="1" dirty="0"/>
          </a:p>
        </p:txBody>
      </p:sp>
      <p:sp>
        <p:nvSpPr>
          <p:cNvPr id="3" name="TextBox 2"/>
          <p:cNvSpPr txBox="1"/>
          <p:nvPr/>
        </p:nvSpPr>
        <p:spPr>
          <a:xfrm>
            <a:off x="311285" y="877884"/>
            <a:ext cx="11575915" cy="3970318"/>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t>Talk about maths positively.</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smtClean="0"/>
              <a:t>Support maths home learning tasks.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smtClean="0"/>
              <a:t>Times Table – TT </a:t>
            </a:r>
            <a:r>
              <a:rPr lang="en-GB" sz="2800" dirty="0" err="1" smtClean="0"/>
              <a:t>Rockstars</a:t>
            </a:r>
            <a:r>
              <a:rPr lang="en-GB" sz="2800" dirty="0" smtClean="0"/>
              <a:t> (Y3 – Y6).</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smtClean="0"/>
              <a:t>Number facts.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smtClean="0"/>
              <a:t>Telling the time.</a:t>
            </a:r>
          </a:p>
        </p:txBody>
      </p:sp>
      <p:sp>
        <p:nvSpPr>
          <p:cNvPr id="5" name="TextBox 4"/>
          <p:cNvSpPr txBox="1"/>
          <p:nvPr/>
        </p:nvSpPr>
        <p:spPr>
          <a:xfrm>
            <a:off x="389106" y="5408579"/>
            <a:ext cx="11206264" cy="523220"/>
          </a:xfrm>
          <a:prstGeom prst="rect">
            <a:avLst/>
          </a:prstGeom>
          <a:noFill/>
        </p:spPr>
        <p:txBody>
          <a:bodyPr wrap="square" rtlCol="0">
            <a:spAutoFit/>
          </a:bodyPr>
          <a:lstStyle/>
          <a:p>
            <a:r>
              <a:rPr lang="en-GB" sz="2800" dirty="0" smtClean="0"/>
              <a:t>School website has information on Maths in the Curriculum section.</a:t>
            </a:r>
            <a:endParaRPr lang="en-GB" sz="2800" dirty="0"/>
          </a:p>
        </p:txBody>
      </p:sp>
    </p:spTree>
    <p:extLst>
      <p:ext uri="{BB962C8B-B14F-4D97-AF65-F5344CB8AC3E}">
        <p14:creationId xmlns:p14="http://schemas.microsoft.com/office/powerpoint/2010/main" val="4038663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5566" y="447472"/>
            <a:ext cx="7188740" cy="523220"/>
          </a:xfrm>
          <a:prstGeom prst="rect">
            <a:avLst/>
          </a:prstGeom>
          <a:noFill/>
        </p:spPr>
        <p:txBody>
          <a:bodyPr wrap="square" rtlCol="0">
            <a:spAutoFit/>
          </a:bodyPr>
          <a:lstStyle/>
          <a:p>
            <a:r>
              <a:rPr lang="en-GB" sz="2800" dirty="0" smtClean="0"/>
              <a:t>Any Questions?</a:t>
            </a:r>
            <a:endParaRPr lang="en-GB" sz="2800" dirty="0"/>
          </a:p>
        </p:txBody>
      </p:sp>
    </p:spTree>
    <p:extLst>
      <p:ext uri="{BB962C8B-B14F-4D97-AF65-F5344CB8AC3E}">
        <p14:creationId xmlns:p14="http://schemas.microsoft.com/office/powerpoint/2010/main" val="25188129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1713</Words>
  <Application>Microsoft Office PowerPoint</Application>
  <PresentationFormat>Widescreen</PresentationFormat>
  <Paragraphs>125</Paragraphs>
  <Slides>20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Comic Sans MS</vt:lpstr>
      <vt:lpstr>Muli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ANDERSON</dc:creator>
  <cp:lastModifiedBy> </cp:lastModifiedBy>
  <cp:revision>26</cp:revision>
  <dcterms:created xsi:type="dcterms:W3CDTF">2024-11-20T13:27:05Z</dcterms:created>
  <dcterms:modified xsi:type="dcterms:W3CDTF">2024-11-20T16:00:56Z</dcterms:modified>
</cp:coreProperties>
</file>