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325" r:id="rId3"/>
    <p:sldId id="360" r:id="rId4"/>
    <p:sldId id="340" r:id="rId5"/>
    <p:sldId id="359" r:id="rId6"/>
    <p:sldId id="341" r:id="rId7"/>
    <p:sldId id="345" r:id="rId8"/>
    <p:sldId id="348" r:id="rId9"/>
    <p:sldId id="346" r:id="rId10"/>
    <p:sldId id="361" r:id="rId11"/>
    <p:sldId id="362" r:id="rId12"/>
    <p:sldId id="363" r:id="rId13"/>
    <p:sldId id="365" r:id="rId14"/>
    <p:sldId id="366" r:id="rId15"/>
    <p:sldId id="367" r:id="rId16"/>
    <p:sldId id="368" r:id="rId17"/>
    <p:sldId id="369" r:id="rId18"/>
    <p:sldId id="370" r:id="rId19"/>
    <p:sldId id="371" r:id="rId20"/>
    <p:sldId id="372" r:id="rId21"/>
    <p:sldId id="373" r:id="rId22"/>
    <p:sldId id="374" r:id="rId23"/>
    <p:sldId id="375" r:id="rId24"/>
    <p:sldId id="376" r:id="rId25"/>
  </p:sldIdLst>
  <p:sldSz cx="9144000" cy="6858000" type="screen4x3"/>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F10F"/>
    <a:srgbClr val="FF00FF"/>
    <a:srgbClr val="3366CC"/>
    <a:srgbClr val="E84316"/>
    <a:srgbClr val="FF0066"/>
    <a:srgbClr val="660066"/>
    <a:srgbClr val="00FFFF"/>
    <a:srgbClr val="6600CC"/>
    <a:srgbClr val="FF0000"/>
    <a:srgbClr val="C2D5D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173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8" cy="496490"/>
          </a:xfrm>
          <a:prstGeom prst="rect">
            <a:avLst/>
          </a:prstGeom>
        </p:spPr>
        <p:txBody>
          <a:bodyPr vert="horz" lIns="95580" tIns="47790" rIns="95580" bIns="47790" rtlCol="0"/>
          <a:lstStyle>
            <a:lvl1pPr algn="l">
              <a:defRPr sz="1300"/>
            </a:lvl1pPr>
          </a:lstStyle>
          <a:p>
            <a:endParaRPr lang="en-GB" dirty="0"/>
          </a:p>
        </p:txBody>
      </p:sp>
      <p:sp>
        <p:nvSpPr>
          <p:cNvPr id="3" name="Date Placeholder 2"/>
          <p:cNvSpPr>
            <a:spLocks noGrp="1"/>
          </p:cNvSpPr>
          <p:nvPr>
            <p:ph type="dt" sz="quarter" idx="1"/>
          </p:nvPr>
        </p:nvSpPr>
        <p:spPr>
          <a:xfrm>
            <a:off x="3851342" y="0"/>
            <a:ext cx="2946348" cy="496490"/>
          </a:xfrm>
          <a:prstGeom prst="rect">
            <a:avLst/>
          </a:prstGeom>
        </p:spPr>
        <p:txBody>
          <a:bodyPr vert="horz" lIns="95580" tIns="47790" rIns="95580" bIns="47790" rtlCol="0"/>
          <a:lstStyle>
            <a:lvl1pPr algn="r">
              <a:defRPr sz="1300"/>
            </a:lvl1pPr>
          </a:lstStyle>
          <a:p>
            <a:fld id="{6366D943-4F29-4D3E-8014-842B6CF850FE}" type="datetimeFigureOut">
              <a:rPr lang="en-GB" smtClean="0"/>
              <a:pPr/>
              <a:t>26/09/2024</a:t>
            </a:fld>
            <a:endParaRPr lang="en-GB" dirty="0"/>
          </a:p>
        </p:txBody>
      </p:sp>
      <p:sp>
        <p:nvSpPr>
          <p:cNvPr id="4" name="Footer Placeholder 3"/>
          <p:cNvSpPr>
            <a:spLocks noGrp="1"/>
          </p:cNvSpPr>
          <p:nvPr>
            <p:ph type="ftr" sz="quarter" idx="2"/>
          </p:nvPr>
        </p:nvSpPr>
        <p:spPr>
          <a:xfrm>
            <a:off x="0" y="9431599"/>
            <a:ext cx="2946348" cy="496490"/>
          </a:xfrm>
          <a:prstGeom prst="rect">
            <a:avLst/>
          </a:prstGeom>
        </p:spPr>
        <p:txBody>
          <a:bodyPr vert="horz" lIns="95580" tIns="47790" rIns="95580" bIns="47790" rtlCol="0" anchor="b"/>
          <a:lstStyle>
            <a:lvl1pPr algn="l">
              <a:defRPr sz="1300"/>
            </a:lvl1pPr>
          </a:lstStyle>
          <a:p>
            <a:endParaRPr lang="en-GB" dirty="0"/>
          </a:p>
        </p:txBody>
      </p:sp>
      <p:sp>
        <p:nvSpPr>
          <p:cNvPr id="5" name="Slide Number Placeholder 4"/>
          <p:cNvSpPr>
            <a:spLocks noGrp="1"/>
          </p:cNvSpPr>
          <p:nvPr>
            <p:ph type="sldNum" sz="quarter" idx="3"/>
          </p:nvPr>
        </p:nvSpPr>
        <p:spPr>
          <a:xfrm>
            <a:off x="3851342" y="9431599"/>
            <a:ext cx="2946348" cy="496490"/>
          </a:xfrm>
          <a:prstGeom prst="rect">
            <a:avLst/>
          </a:prstGeom>
        </p:spPr>
        <p:txBody>
          <a:bodyPr vert="horz" lIns="95580" tIns="47790" rIns="95580" bIns="47790" rtlCol="0" anchor="b"/>
          <a:lstStyle>
            <a:lvl1pPr algn="r">
              <a:defRPr sz="1300"/>
            </a:lvl1pPr>
          </a:lstStyle>
          <a:p>
            <a:fld id="{5BDFC8FD-A283-4BA5-9C47-E84A81554294}" type="slidenum">
              <a:rPr lang="en-GB" smtClean="0"/>
              <a:pPr/>
              <a:t>‹#›</a:t>
            </a:fld>
            <a:endParaRPr lang="en-GB" dirty="0"/>
          </a:p>
        </p:txBody>
      </p:sp>
    </p:spTree>
    <p:extLst>
      <p:ext uri="{BB962C8B-B14F-4D97-AF65-F5344CB8AC3E}">
        <p14:creationId xmlns:p14="http://schemas.microsoft.com/office/powerpoint/2010/main" val="3459975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1275" y="0"/>
            <a:ext cx="2946400" cy="498475"/>
          </a:xfrm>
          <a:prstGeom prst="rect">
            <a:avLst/>
          </a:prstGeom>
        </p:spPr>
        <p:txBody>
          <a:bodyPr vert="horz" lIns="91440" tIns="45720" rIns="91440" bIns="45720" rtlCol="0"/>
          <a:lstStyle>
            <a:lvl1pPr algn="r">
              <a:defRPr sz="1200"/>
            </a:lvl1pPr>
          </a:lstStyle>
          <a:p>
            <a:fld id="{5FC74E70-3F99-45C4-8FA5-8634366D4271}" type="datetimeFigureOut">
              <a:rPr lang="en-GB" smtClean="0"/>
              <a:t>26/09/2024</a:t>
            </a:fld>
            <a:endParaRPr lang="en-GB" dirty="0"/>
          </a:p>
        </p:txBody>
      </p:sp>
      <p:sp>
        <p:nvSpPr>
          <p:cNvPr id="4" name="Slide Image Placeholder 3"/>
          <p:cNvSpPr>
            <a:spLocks noGrp="1" noRot="1" noChangeAspect="1"/>
          </p:cNvSpPr>
          <p:nvPr>
            <p:ph type="sldImg" idx="2"/>
          </p:nvPr>
        </p:nvSpPr>
        <p:spPr>
          <a:xfrm>
            <a:off x="1165225" y="1241425"/>
            <a:ext cx="4468813"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40363"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1275" y="9431338"/>
            <a:ext cx="2946400" cy="498475"/>
          </a:xfrm>
          <a:prstGeom prst="rect">
            <a:avLst/>
          </a:prstGeom>
        </p:spPr>
        <p:txBody>
          <a:bodyPr vert="horz" lIns="91440" tIns="45720" rIns="91440" bIns="45720" rtlCol="0" anchor="b"/>
          <a:lstStyle>
            <a:lvl1pPr algn="r">
              <a:defRPr sz="1200"/>
            </a:lvl1pPr>
          </a:lstStyle>
          <a:p>
            <a:fld id="{DE293D09-9379-4B87-95B7-C871F9546C7F}" type="slidenum">
              <a:rPr lang="en-GB" smtClean="0"/>
              <a:t>‹#›</a:t>
            </a:fld>
            <a:endParaRPr lang="en-GB" dirty="0"/>
          </a:p>
        </p:txBody>
      </p:sp>
    </p:spTree>
    <p:extLst>
      <p:ext uri="{BB962C8B-B14F-4D97-AF65-F5344CB8AC3E}">
        <p14:creationId xmlns:p14="http://schemas.microsoft.com/office/powerpoint/2010/main" val="2248948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DD9CC06-09C2-4583-99C4-E37D53AB1630}" type="slidenum">
              <a:rPr lang="en-GB" smtClean="0"/>
              <a:pPr>
                <a:defRPr/>
              </a:pPr>
              <a:t>‹#›</a:t>
            </a:fld>
            <a:endParaRPr lang="en-GB" dirty="0"/>
          </a:p>
        </p:txBody>
      </p:sp>
    </p:spTree>
    <p:extLst>
      <p:ext uri="{BB962C8B-B14F-4D97-AF65-F5344CB8AC3E}">
        <p14:creationId xmlns:p14="http://schemas.microsoft.com/office/powerpoint/2010/main" val="128406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B8916F79-FC65-41C7-8225-1A9A2F96401C}" type="slidenum">
              <a:rPr lang="en-GB" smtClean="0"/>
              <a:pPr>
                <a:defRPr/>
              </a:pPr>
              <a:t>‹#›</a:t>
            </a:fld>
            <a:endParaRPr lang="en-GB" dirty="0"/>
          </a:p>
        </p:txBody>
      </p:sp>
    </p:spTree>
    <p:extLst>
      <p:ext uri="{BB962C8B-B14F-4D97-AF65-F5344CB8AC3E}">
        <p14:creationId xmlns:p14="http://schemas.microsoft.com/office/powerpoint/2010/main" val="13841935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FD58936D-9F5E-4EE1-839D-A2192850C2D5}" type="slidenum">
              <a:rPr lang="en-GB" smtClean="0"/>
              <a:pPr>
                <a:defRPr/>
              </a:pPr>
              <a:t>‹#›</a:t>
            </a:fld>
            <a:endParaRPr lang="en-GB" dirty="0"/>
          </a:p>
        </p:txBody>
      </p:sp>
    </p:spTree>
    <p:extLst>
      <p:ext uri="{BB962C8B-B14F-4D97-AF65-F5344CB8AC3E}">
        <p14:creationId xmlns:p14="http://schemas.microsoft.com/office/powerpoint/2010/main" val="10521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60DF93E0-9444-4370-A5F8-C7D8FBF23A7C}" type="slidenum">
              <a:rPr lang="en-GB" smtClean="0"/>
              <a:pPr>
                <a:defRPr/>
              </a:pPr>
              <a:t>‹#›</a:t>
            </a:fld>
            <a:endParaRPr lang="en-GB" dirty="0"/>
          </a:p>
        </p:txBody>
      </p:sp>
    </p:spTree>
    <p:extLst>
      <p:ext uri="{BB962C8B-B14F-4D97-AF65-F5344CB8AC3E}">
        <p14:creationId xmlns:p14="http://schemas.microsoft.com/office/powerpoint/2010/main" val="5260494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dirty="0"/>
          </a:p>
        </p:txBody>
      </p:sp>
      <p:sp>
        <p:nvSpPr>
          <p:cNvPr id="8" name="Footer Placeholder 7"/>
          <p:cNvSpPr>
            <a:spLocks noGrp="1"/>
          </p:cNvSpPr>
          <p:nvPr>
            <p:ph type="ftr" sz="quarter" idx="11"/>
          </p:nvPr>
        </p:nvSpPr>
        <p:spPr/>
        <p:txBody>
          <a:bodyPr/>
          <a:lstStyle/>
          <a:p>
            <a:pPr>
              <a:defRPr/>
            </a:pPr>
            <a:endParaRPr lang="en-GB" dirty="0"/>
          </a:p>
        </p:txBody>
      </p:sp>
      <p:sp>
        <p:nvSpPr>
          <p:cNvPr id="9" name="Slide Number Placeholder 8"/>
          <p:cNvSpPr>
            <a:spLocks noGrp="1"/>
          </p:cNvSpPr>
          <p:nvPr>
            <p:ph type="sldNum" sz="quarter" idx="12"/>
          </p:nvPr>
        </p:nvSpPr>
        <p:spPr/>
        <p:txBody>
          <a:bodyPr/>
          <a:lstStyle/>
          <a:p>
            <a:pPr>
              <a:defRPr/>
            </a:pPr>
            <a:fld id="{333CB34B-97E7-4D6A-BAC1-48438DA9C44B}" type="slidenum">
              <a:rPr lang="en-GB" smtClean="0"/>
              <a:pPr>
                <a:defRPr/>
              </a:pPr>
              <a:t>‹#›</a:t>
            </a:fld>
            <a:endParaRPr lang="en-GB" dirty="0"/>
          </a:p>
        </p:txBody>
      </p:sp>
    </p:spTree>
    <p:extLst>
      <p:ext uri="{BB962C8B-B14F-4D97-AF65-F5344CB8AC3E}">
        <p14:creationId xmlns:p14="http://schemas.microsoft.com/office/powerpoint/2010/main" val="1990180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dirty="0"/>
          </a:p>
        </p:txBody>
      </p:sp>
      <p:sp>
        <p:nvSpPr>
          <p:cNvPr id="4" name="Footer Placeholder 3"/>
          <p:cNvSpPr>
            <a:spLocks noGrp="1"/>
          </p:cNvSpPr>
          <p:nvPr>
            <p:ph type="ftr" sz="quarter" idx="11"/>
          </p:nvPr>
        </p:nvSpPr>
        <p:spPr/>
        <p:txBody>
          <a:bodyPr/>
          <a:lstStyle/>
          <a:p>
            <a:pPr>
              <a:defRPr/>
            </a:pPr>
            <a:endParaRPr lang="en-GB" dirty="0"/>
          </a:p>
        </p:txBody>
      </p:sp>
      <p:sp>
        <p:nvSpPr>
          <p:cNvPr id="5" name="Slide Number Placeholder 4"/>
          <p:cNvSpPr>
            <a:spLocks noGrp="1"/>
          </p:cNvSpPr>
          <p:nvPr>
            <p:ph type="sldNum" sz="quarter" idx="12"/>
          </p:nvPr>
        </p:nvSpPr>
        <p:spPr/>
        <p:txBody>
          <a:bodyPr/>
          <a:lstStyle/>
          <a:p>
            <a:pPr>
              <a:defRPr/>
            </a:pPr>
            <a:fld id="{1C74FAB3-18C1-4063-88C6-0EF3FE94BFC2}" type="slidenum">
              <a:rPr lang="en-GB" smtClean="0"/>
              <a:pPr>
                <a:defRPr/>
              </a:pPr>
              <a:t>‹#›</a:t>
            </a:fld>
            <a:endParaRPr lang="en-GB" dirty="0"/>
          </a:p>
        </p:txBody>
      </p:sp>
    </p:spTree>
    <p:extLst>
      <p:ext uri="{BB962C8B-B14F-4D97-AF65-F5344CB8AC3E}">
        <p14:creationId xmlns:p14="http://schemas.microsoft.com/office/powerpoint/2010/main" val="2447653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dirty="0"/>
          </a:p>
        </p:txBody>
      </p:sp>
      <p:sp>
        <p:nvSpPr>
          <p:cNvPr id="3" name="Footer Placeholder 2"/>
          <p:cNvSpPr>
            <a:spLocks noGrp="1"/>
          </p:cNvSpPr>
          <p:nvPr>
            <p:ph type="ftr" sz="quarter" idx="11"/>
          </p:nvPr>
        </p:nvSpPr>
        <p:spPr/>
        <p:txBody>
          <a:bodyPr/>
          <a:lstStyle/>
          <a:p>
            <a:pPr>
              <a:defRPr/>
            </a:pPr>
            <a:endParaRPr lang="en-GB" dirty="0"/>
          </a:p>
        </p:txBody>
      </p:sp>
      <p:sp>
        <p:nvSpPr>
          <p:cNvPr id="4" name="Slide Number Placeholder 3"/>
          <p:cNvSpPr>
            <a:spLocks noGrp="1"/>
          </p:cNvSpPr>
          <p:nvPr>
            <p:ph type="sldNum" sz="quarter" idx="12"/>
          </p:nvPr>
        </p:nvSpPr>
        <p:spPr/>
        <p:txBody>
          <a:bodyPr/>
          <a:lstStyle/>
          <a:p>
            <a:pPr>
              <a:defRPr/>
            </a:pPr>
            <a:fld id="{1C714288-CDD2-4A5F-A354-EC7582A78011}" type="slidenum">
              <a:rPr lang="en-GB" smtClean="0"/>
              <a:pPr>
                <a:defRPr/>
              </a:pPr>
              <a:t>‹#›</a:t>
            </a:fld>
            <a:endParaRPr lang="en-GB" dirty="0"/>
          </a:p>
        </p:txBody>
      </p:sp>
    </p:spTree>
    <p:extLst>
      <p:ext uri="{BB962C8B-B14F-4D97-AF65-F5344CB8AC3E}">
        <p14:creationId xmlns:p14="http://schemas.microsoft.com/office/powerpoint/2010/main" val="1524275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CAEBF108-4639-487D-974E-E6174E7343CD}" type="slidenum">
              <a:rPr lang="en-GB" smtClean="0"/>
              <a:pPr>
                <a:defRPr/>
              </a:pPr>
              <a:t>‹#›</a:t>
            </a:fld>
            <a:endParaRPr lang="en-GB" dirty="0"/>
          </a:p>
        </p:txBody>
      </p:sp>
    </p:spTree>
    <p:extLst>
      <p:ext uri="{BB962C8B-B14F-4D97-AF65-F5344CB8AC3E}">
        <p14:creationId xmlns:p14="http://schemas.microsoft.com/office/powerpoint/2010/main" val="1747739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6C656391-A656-4A08-80EB-528E903CD94B}" type="slidenum">
              <a:rPr lang="en-GB" smtClean="0"/>
              <a:pPr>
                <a:defRPr/>
              </a:pPr>
              <a:t>‹#›</a:t>
            </a:fld>
            <a:endParaRPr lang="en-GB" dirty="0"/>
          </a:p>
        </p:txBody>
      </p:sp>
    </p:spTree>
    <p:extLst>
      <p:ext uri="{BB962C8B-B14F-4D97-AF65-F5344CB8AC3E}">
        <p14:creationId xmlns:p14="http://schemas.microsoft.com/office/powerpoint/2010/main" val="339236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EC4A1206-F268-4C63-8B8C-1D3CECEB97ED}" type="slidenum">
              <a:rPr lang="en-GB" smtClean="0"/>
              <a:pPr>
                <a:defRPr/>
              </a:pPr>
              <a:t>‹#›</a:t>
            </a:fld>
            <a:endParaRPr lang="en-GB" dirty="0"/>
          </a:p>
        </p:txBody>
      </p:sp>
    </p:spTree>
    <p:extLst>
      <p:ext uri="{BB962C8B-B14F-4D97-AF65-F5344CB8AC3E}">
        <p14:creationId xmlns:p14="http://schemas.microsoft.com/office/powerpoint/2010/main" val="24286323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EC4A1206-F268-4C63-8B8C-1D3CECEB97ED}" type="slidenum">
              <a:rPr lang="en-GB" smtClean="0"/>
              <a:pPr>
                <a:defRPr/>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45227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EC4A1206-F268-4C63-8B8C-1D3CECEB97ED}" type="slidenum">
              <a:rPr lang="en-GB" smtClean="0"/>
              <a:pPr>
                <a:defRPr/>
              </a:pPr>
              <a:t>‹#›</a:t>
            </a:fld>
            <a:endParaRPr lang="en-GB" dirty="0"/>
          </a:p>
        </p:txBody>
      </p:sp>
    </p:spTree>
    <p:extLst>
      <p:ext uri="{BB962C8B-B14F-4D97-AF65-F5344CB8AC3E}">
        <p14:creationId xmlns:p14="http://schemas.microsoft.com/office/powerpoint/2010/main" val="16868492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EC4A1206-F268-4C63-8B8C-1D3CECEB97ED}" type="slidenum">
              <a:rPr lang="en-GB" smtClean="0"/>
              <a:pPr>
                <a:defRPr/>
              </a:pPr>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726911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EC4A1206-F268-4C63-8B8C-1D3CECEB97ED}" type="slidenum">
              <a:rPr lang="en-GB" smtClean="0"/>
              <a:pPr>
                <a:defRPr/>
              </a:pPr>
              <a:t>‹#›</a:t>
            </a:fld>
            <a:endParaRPr lang="en-GB" dirty="0"/>
          </a:p>
        </p:txBody>
      </p:sp>
    </p:spTree>
    <p:extLst>
      <p:ext uri="{BB962C8B-B14F-4D97-AF65-F5344CB8AC3E}">
        <p14:creationId xmlns:p14="http://schemas.microsoft.com/office/powerpoint/2010/main" val="3405009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620612AD-39E0-4759-B4EC-E50BB7D4B5DF}" type="slidenum">
              <a:rPr lang="en-GB" smtClean="0"/>
              <a:pPr>
                <a:defRPr/>
              </a:pPr>
              <a:t>‹#›</a:t>
            </a:fld>
            <a:endParaRPr lang="en-GB" dirty="0"/>
          </a:p>
        </p:txBody>
      </p:sp>
    </p:spTree>
    <p:extLst>
      <p:ext uri="{BB962C8B-B14F-4D97-AF65-F5344CB8AC3E}">
        <p14:creationId xmlns:p14="http://schemas.microsoft.com/office/powerpoint/2010/main" val="15887155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43972311-8F75-4B64-BE36-3E33C892BF2D}" type="slidenum">
              <a:rPr lang="en-GB" smtClean="0"/>
              <a:pPr>
                <a:defRPr/>
              </a:pPr>
              <a:t>‹#›</a:t>
            </a:fld>
            <a:endParaRPr lang="en-GB" dirty="0"/>
          </a:p>
        </p:txBody>
      </p:sp>
    </p:spTree>
    <p:extLst>
      <p:ext uri="{BB962C8B-B14F-4D97-AF65-F5344CB8AC3E}">
        <p14:creationId xmlns:p14="http://schemas.microsoft.com/office/powerpoint/2010/main" val="9085552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EC4A1206-F268-4C63-8B8C-1D3CECEB97ED}" type="slidenum">
              <a:rPr lang="en-GB" smtClean="0"/>
              <a:pPr>
                <a:defRPr/>
              </a:pPr>
              <a:t>‹#›</a:t>
            </a:fld>
            <a:endParaRPr lang="en-GB" dirty="0"/>
          </a:p>
        </p:txBody>
      </p:sp>
    </p:spTree>
    <p:extLst>
      <p:ext uri="{BB962C8B-B14F-4D97-AF65-F5344CB8AC3E}">
        <p14:creationId xmlns:p14="http://schemas.microsoft.com/office/powerpoint/2010/main" val="11431811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www.toppr.com/guides/essays/tree-essay/" TargetMode="External"/><Relationship Id="rId2" Type="http://schemas.openxmlformats.org/officeDocument/2006/relationships/image" Target="../media/image9.jp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hyperlink" Target="https://www.treehugger.com/guide-to-common-oak-trees-of-north-america-1343226" TargetMode="External"/><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hyperlink" Target="https://wallpaperaccess.com/green-tree" TargetMode="External"/><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hyperlink" Target="https://www.dreamstime.com/green-tree-sun-light-rays-beautiful-fresh-nature-background-image150294947" TargetMode="External"/><Relationship Id="rId2" Type="http://schemas.openxmlformats.org/officeDocument/2006/relationships/image" Target="../media/image16.jp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hyperlink" Target="https://wallup.net/forest-trees-sun-light-rays-summer/" TargetMode="External"/><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hyperlink" Target="https://www.dreamstime.com/green-tree-sun-light-rays-beautiful-fresh-nature-background-image150294947" TargetMode="External"/><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commons.wikimedia.org/wiki/File:Autumn_trees_in_Dresden.jpg" TargetMode="External"/><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hyperlink" Target="https://www.dolezaltreesurgery.com/" TargetMode="External"/><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stock.adobe.com/images/many-trees-which-green-fresh-leaves-and-green-grass-on-the-ground-in-the-park-outdoor-green-nature-background/170153103" TargetMode="External"/><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treenewal.com/complete-all-in-one-tree-care-guide-for-oak-trees/" TargetMode="External"/><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news.osu.edu/climate-change-is-turning-the-trees-into-gluttons/"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egepazarindan.com/hangi-agac-neyi-simgeler-agaclarin-anlamlari/" TargetMode="External"/><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thespruce.com/thirteen-species-of-maple-trees-3269671" TargetMode="External"/><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gepazarindan.com/hangi-agac-neyi-simgeler-agaclarin-anlamlari/" TargetMode="External"/><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southerntreepros.com/a-nature-lovers-guide-to-the-most-common-trees-in-georgia/" TargetMode="External"/><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commons.wikimedia.org/wiki/File:Autumn_trees_in_Dresden.jpg" TargetMode="External"/><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news.osu.edu/climate-change-is-turning-the-trees-into-gluttons/" TargetMode="External"/><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allup.net/sunset-field-tree-landscape-3/" TargetMode="External"/><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pixabay.com/ko/photos/%ED%81%B0-%EB%82%98%EB%AC%B4-%EA%B3%A0%EB%8F%85%ED%95%9C-%EC%9E%98%EC%83%9D%EA%B8%B4-%EB%82%98%EC%9D%B4-3443533/" TargetMode="External"/><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fujuustudio.com/article/10-best-trees-to-grow-in-hardiness-zone-5-2022-guide" TargetMode="External"/><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thespruce.com/thirteen-species-of-maple-trees-3269671" TargetMode="External"/><Relationship Id="rId2" Type="http://schemas.openxmlformats.org/officeDocument/2006/relationships/image" Target="../media/image26.jpg"/><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31640" y="5157192"/>
            <a:ext cx="5472608" cy="1138773"/>
          </a:xfrm>
          <a:prstGeom prst="rect">
            <a:avLst/>
          </a:prstGeom>
          <a:noFill/>
        </p:spPr>
        <p:txBody>
          <a:bodyPr wrap="square" rtlCol="0">
            <a:spAutoFit/>
          </a:bodyPr>
          <a:lstStyle/>
          <a:p>
            <a:pPr algn="ctr"/>
            <a:r>
              <a:rPr lang="en-GB" sz="5400" baseline="30000" dirty="0">
                <a:latin typeface="Arial" panose="020B0604020202020204" pitchFamily="34" charset="0"/>
                <a:cs typeface="Arial" panose="020B0604020202020204" pitchFamily="34" charset="0"/>
              </a:rPr>
              <a:t>Behaviour and Culture</a:t>
            </a:r>
          </a:p>
          <a:p>
            <a:pPr algn="ctr"/>
            <a:r>
              <a:rPr lang="en-GB" sz="3200" baseline="30000" dirty="0"/>
              <a:t>Wednesday 25th</a:t>
            </a:r>
            <a:r>
              <a:rPr lang="en-GB" sz="3200" dirty="0"/>
              <a:t> </a:t>
            </a:r>
            <a:r>
              <a:rPr lang="en-GB" sz="3200" baseline="30000" dirty="0"/>
              <a:t>September 2024</a:t>
            </a:r>
          </a:p>
        </p:txBody>
      </p:sp>
      <p:pic>
        <p:nvPicPr>
          <p:cNvPr id="2" name="Picture 1"/>
          <p:cNvPicPr>
            <a:picLocks noChangeAspect="1"/>
          </p:cNvPicPr>
          <p:nvPr/>
        </p:nvPicPr>
        <p:blipFill>
          <a:blip r:embed="rId2"/>
          <a:stretch>
            <a:fillRect/>
          </a:stretch>
        </p:blipFill>
        <p:spPr>
          <a:xfrm>
            <a:off x="7524328" y="260648"/>
            <a:ext cx="1469263" cy="1450974"/>
          </a:xfrm>
          <a:prstGeom prst="rect">
            <a:avLst/>
          </a:prstGeom>
        </p:spPr>
      </p:pic>
      <p:pic>
        <p:nvPicPr>
          <p:cNvPr id="5" name="Picture 4">
            <a:extLst>
              <a:ext uri="{FF2B5EF4-FFF2-40B4-BE49-F238E27FC236}">
                <a16:creationId xmlns:a16="http://schemas.microsoft.com/office/drawing/2014/main" id="{360AEFEF-3BEF-4C19-8AA3-B44E2ACAA041}"/>
              </a:ext>
            </a:extLst>
          </p:cNvPr>
          <p:cNvPicPr>
            <a:picLocks noChangeAspect="1"/>
          </p:cNvPicPr>
          <p:nvPr/>
        </p:nvPicPr>
        <p:blipFill>
          <a:blip r:embed="rId3"/>
          <a:stretch>
            <a:fillRect/>
          </a:stretch>
        </p:blipFill>
        <p:spPr>
          <a:xfrm>
            <a:off x="1619672" y="404664"/>
            <a:ext cx="4653136" cy="4653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63688" y="3933056"/>
            <a:ext cx="5235545" cy="4937587"/>
          </a:xfrm>
        </p:spPr>
        <p:txBody>
          <a:bodyPr>
            <a:normAutofit/>
          </a:bodyPr>
          <a:lstStyle/>
          <a:p>
            <a:pPr marL="0" indent="0">
              <a:buNone/>
            </a:pPr>
            <a:endParaRPr lang="en-GB" dirty="0"/>
          </a:p>
          <a:p>
            <a:r>
              <a:rPr lang="en-GB" dirty="0"/>
              <a:t>Andy Marriott – Deputy Headteacher Full-time and Year 4 Mon/Tues</a:t>
            </a:r>
          </a:p>
          <a:p>
            <a:r>
              <a:rPr lang="en-GB" dirty="0"/>
              <a:t>Anna Maxwell KS2 Lead Year 5 Thu/Fri</a:t>
            </a:r>
          </a:p>
          <a:p>
            <a:r>
              <a:rPr lang="en-GB" dirty="0"/>
              <a:t>Jack Hamilton – </a:t>
            </a:r>
            <a:r>
              <a:rPr lang="en-GB" dirty="0" err="1"/>
              <a:t>SENDCo</a:t>
            </a:r>
            <a:r>
              <a:rPr lang="en-GB" dirty="0"/>
              <a:t> Year 1 Fri</a:t>
            </a:r>
          </a:p>
        </p:txBody>
      </p:sp>
      <p:pic>
        <p:nvPicPr>
          <p:cNvPr id="4" name="Picture 3"/>
          <p:cNvPicPr>
            <a:picLocks noChangeAspect="1"/>
          </p:cNvPicPr>
          <p:nvPr/>
        </p:nvPicPr>
        <p:blipFill>
          <a:blip r:embed="rId2"/>
          <a:stretch>
            <a:fillRect/>
          </a:stretch>
        </p:blipFill>
        <p:spPr>
          <a:xfrm>
            <a:off x="7524328" y="332656"/>
            <a:ext cx="1249788" cy="1243692"/>
          </a:xfrm>
          <a:prstGeom prst="rect">
            <a:avLst/>
          </a:prstGeom>
        </p:spPr>
      </p:pic>
      <p:pic>
        <p:nvPicPr>
          <p:cNvPr id="2" name="Picture 1">
            <a:extLst>
              <a:ext uri="{FF2B5EF4-FFF2-40B4-BE49-F238E27FC236}">
                <a16:creationId xmlns:a16="http://schemas.microsoft.com/office/drawing/2014/main" id="{6AE30119-6D76-4318-A30A-74F8D0372673}"/>
              </a:ext>
            </a:extLst>
          </p:cNvPr>
          <p:cNvPicPr>
            <a:picLocks noChangeAspect="1"/>
          </p:cNvPicPr>
          <p:nvPr/>
        </p:nvPicPr>
        <p:blipFill>
          <a:blip r:embed="rId3"/>
          <a:stretch>
            <a:fillRect/>
          </a:stretch>
        </p:blipFill>
        <p:spPr>
          <a:xfrm>
            <a:off x="1331640" y="116632"/>
            <a:ext cx="5364088" cy="3576059"/>
          </a:xfrm>
          <a:prstGeom prst="rect">
            <a:avLst/>
          </a:prstGeom>
        </p:spPr>
      </p:pic>
    </p:spTree>
    <p:extLst>
      <p:ext uri="{BB962C8B-B14F-4D97-AF65-F5344CB8AC3E}">
        <p14:creationId xmlns:p14="http://schemas.microsoft.com/office/powerpoint/2010/main" val="16778047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D4E2ED-92C2-4B66-BB13-EB7AC160A84E}"/>
              </a:ext>
            </a:extLst>
          </p:cNvPr>
          <p:cNvSpPr>
            <a:spLocks noGrp="1"/>
          </p:cNvSpPr>
          <p:nvPr>
            <p:ph type="title"/>
          </p:nvPr>
        </p:nvSpPr>
        <p:spPr>
          <a:xfrm>
            <a:off x="107504" y="23153"/>
            <a:ext cx="6347713" cy="1320800"/>
          </a:xfrm>
        </p:spPr>
        <p:txBody>
          <a:bodyPr/>
          <a:lstStyle/>
          <a:p>
            <a:r>
              <a:rPr lang="en-GB" dirty="0"/>
              <a:t>Background and Research</a:t>
            </a:r>
          </a:p>
        </p:txBody>
      </p:sp>
      <p:sp>
        <p:nvSpPr>
          <p:cNvPr id="3" name="Content Placeholder 2">
            <a:extLst>
              <a:ext uri="{FF2B5EF4-FFF2-40B4-BE49-F238E27FC236}">
                <a16:creationId xmlns:a16="http://schemas.microsoft.com/office/drawing/2014/main" id="{492A3E07-51FE-4A4C-9572-7F25FC4020AE}"/>
              </a:ext>
            </a:extLst>
          </p:cNvPr>
          <p:cNvSpPr>
            <a:spLocks noGrp="1"/>
          </p:cNvSpPr>
          <p:nvPr>
            <p:ph idx="1"/>
          </p:nvPr>
        </p:nvSpPr>
        <p:spPr>
          <a:xfrm>
            <a:off x="251520" y="980728"/>
            <a:ext cx="6347714" cy="3880773"/>
          </a:xfrm>
        </p:spPr>
        <p:txBody>
          <a:bodyPr>
            <a:normAutofit lnSpcReduction="10000"/>
          </a:bodyPr>
          <a:lstStyle/>
          <a:p>
            <a:r>
              <a:rPr lang="en-GB" dirty="0"/>
              <a:t>National Behaviour Hub Programme</a:t>
            </a:r>
          </a:p>
          <a:p>
            <a:r>
              <a:rPr lang="en-GB" dirty="0"/>
              <a:t>Nurture UK – 2 year Accreditation</a:t>
            </a:r>
          </a:p>
          <a:p>
            <a:r>
              <a:rPr lang="en-GB" dirty="0"/>
              <a:t>Exemplary Leadership Programme</a:t>
            </a:r>
          </a:p>
          <a:p>
            <a:r>
              <a:rPr lang="en-GB" dirty="0"/>
              <a:t>Alston Primary School Birmingham</a:t>
            </a:r>
          </a:p>
          <a:p>
            <a:r>
              <a:rPr lang="en-GB" dirty="0" err="1"/>
              <a:t>Begbrook</a:t>
            </a:r>
            <a:r>
              <a:rPr lang="en-GB" dirty="0"/>
              <a:t> Primary - Bristol</a:t>
            </a:r>
          </a:p>
          <a:p>
            <a:r>
              <a:rPr lang="en-GB" dirty="0" err="1"/>
              <a:t>Broadclyst</a:t>
            </a:r>
            <a:r>
              <a:rPr lang="en-GB" dirty="0"/>
              <a:t> Primary - Exeter</a:t>
            </a:r>
          </a:p>
          <a:p>
            <a:r>
              <a:rPr lang="en-GB" dirty="0"/>
              <a:t>Charles Dicken Primary – Southwark/London</a:t>
            </a:r>
          </a:p>
          <a:p>
            <a:r>
              <a:rPr lang="en-GB" dirty="0"/>
              <a:t>Marine Academy – Plymouth</a:t>
            </a:r>
          </a:p>
          <a:p>
            <a:r>
              <a:rPr lang="en-GB" dirty="0"/>
              <a:t>St Matthews Primary– Birmingham</a:t>
            </a:r>
          </a:p>
          <a:p>
            <a:r>
              <a:rPr lang="en-GB" dirty="0"/>
              <a:t>Stanley Rd Primary– Oldham</a:t>
            </a:r>
          </a:p>
        </p:txBody>
      </p:sp>
      <p:pic>
        <p:nvPicPr>
          <p:cNvPr id="4" name="Picture 3">
            <a:extLst>
              <a:ext uri="{FF2B5EF4-FFF2-40B4-BE49-F238E27FC236}">
                <a16:creationId xmlns:a16="http://schemas.microsoft.com/office/drawing/2014/main" id="{25A58DA7-9E7B-482C-AC0C-1990B28FEE2A}"/>
              </a:ext>
            </a:extLst>
          </p:cNvPr>
          <p:cNvPicPr>
            <a:picLocks noChangeAspect="1"/>
          </p:cNvPicPr>
          <p:nvPr/>
        </p:nvPicPr>
        <p:blipFill>
          <a:blip r:embed="rId2"/>
          <a:stretch>
            <a:fillRect/>
          </a:stretch>
        </p:blipFill>
        <p:spPr>
          <a:xfrm>
            <a:off x="7272206" y="90047"/>
            <a:ext cx="1764290" cy="2507812"/>
          </a:xfrm>
          <a:prstGeom prst="rect">
            <a:avLst/>
          </a:prstGeom>
        </p:spPr>
      </p:pic>
      <p:pic>
        <p:nvPicPr>
          <p:cNvPr id="5" name="Picture 4">
            <a:extLst>
              <a:ext uri="{FF2B5EF4-FFF2-40B4-BE49-F238E27FC236}">
                <a16:creationId xmlns:a16="http://schemas.microsoft.com/office/drawing/2014/main" id="{CD58B5E3-648E-4EF3-8508-7CEFF376EDEE}"/>
              </a:ext>
            </a:extLst>
          </p:cNvPr>
          <p:cNvPicPr>
            <a:picLocks noChangeAspect="1"/>
          </p:cNvPicPr>
          <p:nvPr/>
        </p:nvPicPr>
        <p:blipFill>
          <a:blip r:embed="rId3"/>
          <a:stretch>
            <a:fillRect/>
          </a:stretch>
        </p:blipFill>
        <p:spPr>
          <a:xfrm>
            <a:off x="7270995" y="3302994"/>
            <a:ext cx="1765500" cy="2507812"/>
          </a:xfrm>
          <a:prstGeom prst="rect">
            <a:avLst/>
          </a:prstGeom>
        </p:spPr>
      </p:pic>
      <p:pic>
        <p:nvPicPr>
          <p:cNvPr id="6" name="Picture 5">
            <a:extLst>
              <a:ext uri="{FF2B5EF4-FFF2-40B4-BE49-F238E27FC236}">
                <a16:creationId xmlns:a16="http://schemas.microsoft.com/office/drawing/2014/main" id="{D48A4505-9744-4AB0-BCB1-47D8507961ED}"/>
              </a:ext>
            </a:extLst>
          </p:cNvPr>
          <p:cNvPicPr>
            <a:picLocks noChangeAspect="1"/>
          </p:cNvPicPr>
          <p:nvPr/>
        </p:nvPicPr>
        <p:blipFill rotWithShape="1">
          <a:blip r:embed="rId4"/>
          <a:srcRect l="3286" t="8622" r="10058" b="7610"/>
          <a:stretch/>
        </p:blipFill>
        <p:spPr>
          <a:xfrm>
            <a:off x="4860032" y="683553"/>
            <a:ext cx="2160240" cy="2088233"/>
          </a:xfrm>
          <a:prstGeom prst="rect">
            <a:avLst/>
          </a:prstGeom>
        </p:spPr>
      </p:pic>
      <p:pic>
        <p:nvPicPr>
          <p:cNvPr id="7" name="Picture 6">
            <a:extLst>
              <a:ext uri="{FF2B5EF4-FFF2-40B4-BE49-F238E27FC236}">
                <a16:creationId xmlns:a16="http://schemas.microsoft.com/office/drawing/2014/main" id="{2FF23F53-130E-4BB3-84AC-A0E324BDB088}"/>
              </a:ext>
            </a:extLst>
          </p:cNvPr>
          <p:cNvPicPr>
            <a:picLocks noChangeAspect="1"/>
          </p:cNvPicPr>
          <p:nvPr/>
        </p:nvPicPr>
        <p:blipFill>
          <a:blip r:embed="rId5"/>
          <a:stretch>
            <a:fillRect/>
          </a:stretch>
        </p:blipFill>
        <p:spPr>
          <a:xfrm>
            <a:off x="1907703" y="4794901"/>
            <a:ext cx="3475835" cy="1946467"/>
          </a:xfrm>
          <a:prstGeom prst="rect">
            <a:avLst/>
          </a:prstGeom>
        </p:spPr>
      </p:pic>
    </p:spTree>
    <p:extLst>
      <p:ext uri="{BB962C8B-B14F-4D97-AF65-F5344CB8AC3E}">
        <p14:creationId xmlns:p14="http://schemas.microsoft.com/office/powerpoint/2010/main" val="3628067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3257ED-F1BD-4B25-90F3-DAE6C34973DC}"/>
              </a:ext>
            </a:extLst>
          </p:cNvPr>
          <p:cNvPicPr>
            <a:picLocks noChangeAspect="1"/>
          </p:cNvPicPr>
          <p:nvPr/>
        </p:nvPicPr>
        <p:blipFill rotWithShape="1">
          <a:blip r:embed="rId4"/>
          <a:srcRect l="5901" t="10101" r="35824" b="14300"/>
          <a:stretch/>
        </p:blipFill>
        <p:spPr>
          <a:xfrm>
            <a:off x="7092280" y="-14608"/>
            <a:ext cx="2051720" cy="1996268"/>
          </a:xfrm>
          <a:prstGeom prst="rect">
            <a:avLst/>
          </a:prstGeom>
        </p:spPr>
      </p:pic>
      <p:pic>
        <p:nvPicPr>
          <p:cNvPr id="6" name="Content Placeholder 5">
            <a:extLst>
              <a:ext uri="{FF2B5EF4-FFF2-40B4-BE49-F238E27FC236}">
                <a16:creationId xmlns:a16="http://schemas.microsoft.com/office/drawing/2014/main" id="{FC5464D1-E18A-42D2-95E5-BF1F4EAF0912}"/>
              </a:ext>
            </a:extLst>
          </p:cNvPr>
          <p:cNvPicPr>
            <a:picLocks noGrp="1" noChangeAspect="1"/>
          </p:cNvPicPr>
          <p:nvPr>
            <p:ph idx="1"/>
          </p:nvPr>
        </p:nvPicPr>
        <p:blipFill>
          <a:blip r:embed="rId5"/>
          <a:stretch>
            <a:fillRect/>
          </a:stretch>
        </p:blipFill>
        <p:spPr>
          <a:xfrm>
            <a:off x="534838" y="1268760"/>
            <a:ext cx="6053386" cy="5277519"/>
          </a:xfrm>
          <a:prstGeom prst="rect">
            <a:avLst/>
          </a:prstGeom>
        </p:spPr>
      </p:pic>
    </p:spTree>
    <p:extLst>
      <p:ext uri="{BB962C8B-B14F-4D97-AF65-F5344CB8AC3E}">
        <p14:creationId xmlns:p14="http://schemas.microsoft.com/office/powerpoint/2010/main" val="3590296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FE172-BF7A-461D-A41A-EAEAB4DF9CFC}"/>
              </a:ext>
            </a:extLst>
          </p:cNvPr>
          <p:cNvSpPr>
            <a:spLocks noGrp="1"/>
          </p:cNvSpPr>
          <p:nvPr>
            <p:ph type="title"/>
          </p:nvPr>
        </p:nvSpPr>
        <p:spPr>
          <a:xfrm>
            <a:off x="8892" y="188640"/>
            <a:ext cx="7272808" cy="1091208"/>
          </a:xfrm>
        </p:spPr>
        <p:txBody>
          <a:bodyPr>
            <a:normAutofit fontScale="90000"/>
          </a:bodyPr>
          <a:lstStyle/>
          <a:p>
            <a:pPr algn="ctr"/>
            <a:r>
              <a:rPr lang="en-GB" dirty="0"/>
              <a:t>The Vision</a:t>
            </a:r>
            <a:br>
              <a:rPr lang="en-GB" dirty="0"/>
            </a:br>
            <a:endParaRPr lang="en-GB" dirty="0"/>
          </a:p>
        </p:txBody>
      </p:sp>
      <p:pic>
        <p:nvPicPr>
          <p:cNvPr id="3" name="Picture 2">
            <a:extLst>
              <a:ext uri="{FF2B5EF4-FFF2-40B4-BE49-F238E27FC236}">
                <a16:creationId xmlns:a16="http://schemas.microsoft.com/office/drawing/2014/main" id="{A03F4DAE-D3C4-491B-B06F-CF10078AF770}"/>
              </a:ext>
            </a:extLst>
          </p:cNvPr>
          <p:cNvPicPr>
            <a:picLocks noChangeAspect="1"/>
          </p:cNvPicPr>
          <p:nvPr/>
        </p:nvPicPr>
        <p:blipFill>
          <a:blip r:embed="rId4"/>
          <a:stretch>
            <a:fillRect/>
          </a:stretch>
        </p:blipFill>
        <p:spPr>
          <a:xfrm>
            <a:off x="827584" y="836712"/>
            <a:ext cx="6006030" cy="5590944"/>
          </a:xfrm>
          <a:prstGeom prst="rect">
            <a:avLst/>
          </a:prstGeom>
        </p:spPr>
      </p:pic>
    </p:spTree>
    <p:extLst>
      <p:ext uri="{BB962C8B-B14F-4D97-AF65-F5344CB8AC3E}">
        <p14:creationId xmlns:p14="http://schemas.microsoft.com/office/powerpoint/2010/main" val="3015816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FCA039D8-86D8-4FE5-9B90-6E64CE861160}"/>
              </a:ext>
            </a:extLst>
          </p:cNvPr>
          <p:cNvGraphicFramePr>
            <a:graphicFrameLocks noGrp="1"/>
          </p:cNvGraphicFramePr>
          <p:nvPr>
            <p:ph idx="1"/>
            <p:extLst>
              <p:ext uri="{D42A27DB-BD31-4B8C-83A1-F6EECF244321}">
                <p14:modId xmlns:p14="http://schemas.microsoft.com/office/powerpoint/2010/main" val="4107392251"/>
              </p:ext>
            </p:extLst>
          </p:nvPr>
        </p:nvGraphicFramePr>
        <p:xfrm>
          <a:off x="251520" y="1412776"/>
          <a:ext cx="7127874" cy="5059680"/>
        </p:xfrm>
        <a:graphic>
          <a:graphicData uri="http://schemas.openxmlformats.org/drawingml/2006/table">
            <a:tbl>
              <a:tblPr firstRow="1" bandRow="1">
                <a:tableStyleId>{5C22544A-7EE6-4342-B048-85BDC9FD1C3A}</a:tableStyleId>
              </a:tblPr>
              <a:tblGrid>
                <a:gridCol w="2375958">
                  <a:extLst>
                    <a:ext uri="{9D8B030D-6E8A-4147-A177-3AD203B41FA5}">
                      <a16:colId xmlns:a16="http://schemas.microsoft.com/office/drawing/2014/main" val="136976259"/>
                    </a:ext>
                  </a:extLst>
                </a:gridCol>
                <a:gridCol w="2375958">
                  <a:extLst>
                    <a:ext uri="{9D8B030D-6E8A-4147-A177-3AD203B41FA5}">
                      <a16:colId xmlns:a16="http://schemas.microsoft.com/office/drawing/2014/main" val="503908802"/>
                    </a:ext>
                  </a:extLst>
                </a:gridCol>
                <a:gridCol w="2375958">
                  <a:extLst>
                    <a:ext uri="{9D8B030D-6E8A-4147-A177-3AD203B41FA5}">
                      <a16:colId xmlns:a16="http://schemas.microsoft.com/office/drawing/2014/main" val="343242743"/>
                    </a:ext>
                  </a:extLst>
                </a:gridCol>
              </a:tblGrid>
              <a:tr h="370840">
                <a:tc>
                  <a:txBody>
                    <a:bodyPr/>
                    <a:lstStyle/>
                    <a:p>
                      <a:r>
                        <a:rPr lang="en-GB" dirty="0"/>
                        <a:t>Sharing Kindness</a:t>
                      </a:r>
                    </a:p>
                  </a:txBody>
                  <a:tcPr/>
                </a:tc>
                <a:tc>
                  <a:txBody>
                    <a:bodyPr/>
                    <a:lstStyle/>
                    <a:p>
                      <a:r>
                        <a:rPr lang="en-GB" dirty="0"/>
                        <a:t>Challenging Ourselves and Others</a:t>
                      </a:r>
                    </a:p>
                  </a:txBody>
                  <a:tcPr/>
                </a:tc>
                <a:tc>
                  <a:txBody>
                    <a:bodyPr/>
                    <a:lstStyle/>
                    <a:p>
                      <a:r>
                        <a:rPr lang="en-GB" dirty="0"/>
                        <a:t>Achieving Excellence</a:t>
                      </a:r>
                    </a:p>
                  </a:txBody>
                  <a:tcPr/>
                </a:tc>
                <a:extLst>
                  <a:ext uri="{0D108BD9-81ED-4DB2-BD59-A6C34878D82A}">
                    <a16:rowId xmlns:a16="http://schemas.microsoft.com/office/drawing/2014/main" val="3270076188"/>
                  </a:ext>
                </a:extLst>
              </a:tr>
              <a:tr h="370840">
                <a:tc>
                  <a:txBody>
                    <a:bodyPr/>
                    <a:lstStyle/>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A warm and friendly welcome</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A nurturing and supportive environment</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Marvellous manners</a:t>
                      </a:r>
                    </a:p>
                    <a:p>
                      <a:pPr marL="285750" indent="-285750">
                        <a:buFont typeface="Arial" panose="020B0604020202020204" pitchFamily="34" charset="0"/>
                        <a:buChar char="•"/>
                      </a:pPr>
                      <a:r>
                        <a:rPr lang="en-GB" sz="1400" b="1" dirty="0">
                          <a:latin typeface="Arial" panose="020B0604020202020204" pitchFamily="34" charset="0"/>
                          <a:cs typeface="Arial" panose="020B0604020202020204" pitchFamily="34" charset="0"/>
                        </a:rPr>
                        <a:t>Respectful</a:t>
                      </a:r>
                      <a:r>
                        <a:rPr lang="en-GB" sz="1400" dirty="0">
                          <a:latin typeface="Arial" panose="020B0604020202020204" pitchFamily="34" charset="0"/>
                          <a:cs typeface="Arial" panose="020B0604020202020204" pitchFamily="34" charset="0"/>
                        </a:rPr>
                        <a:t> of our differences</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Valuing each other and the contribution we can offer</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Care and compassion </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Accepting our areas for development and welcoming help</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Behaviour that is </a:t>
                      </a:r>
                      <a:r>
                        <a:rPr lang="en-GB" sz="1400" b="1" dirty="0">
                          <a:latin typeface="Arial" panose="020B0604020202020204" pitchFamily="34" charset="0"/>
                          <a:cs typeface="Arial" panose="020B0604020202020204" pitchFamily="34" charset="0"/>
                        </a:rPr>
                        <a:t>safe</a:t>
                      </a:r>
                    </a:p>
                    <a:p>
                      <a:endParaRPr lang="en-GB" sz="1400" dirty="0">
                        <a:latin typeface="Arial" panose="020B0604020202020204" pitchFamily="34" charset="0"/>
                        <a:cs typeface="Arial" panose="020B0604020202020204" pitchFamily="34" charset="0"/>
                      </a:endParaRPr>
                    </a:p>
                  </a:txBody>
                  <a:tcPr/>
                </a:tc>
                <a:tc>
                  <a:txBody>
                    <a:bodyPr/>
                    <a:lstStyle/>
                    <a:p>
                      <a:r>
                        <a:rPr lang="en-GB" sz="1400" dirty="0">
                          <a:latin typeface="Arial" panose="020B0604020202020204" pitchFamily="34" charset="0"/>
                          <a:cs typeface="Arial" panose="020B0604020202020204" pitchFamily="34" charset="0"/>
                        </a:rPr>
                        <a:t>Supportive and constructive feedback that facilitates development </a:t>
                      </a:r>
                    </a:p>
                    <a:p>
                      <a:r>
                        <a:rPr lang="en-GB" sz="1400" dirty="0">
                          <a:latin typeface="Arial" panose="020B0604020202020204" pitchFamily="34" charset="0"/>
                          <a:cs typeface="Arial" panose="020B0604020202020204" pitchFamily="34" charset="0"/>
                        </a:rPr>
                        <a:t>Learning opportunities that inspire progress</a:t>
                      </a:r>
                    </a:p>
                    <a:p>
                      <a:r>
                        <a:rPr lang="en-GB" sz="1400" dirty="0">
                          <a:latin typeface="Arial" panose="020B0604020202020204" pitchFamily="34" charset="0"/>
                          <a:cs typeface="Arial" panose="020B0604020202020204" pitchFamily="34" charset="0"/>
                        </a:rPr>
                        <a:t>Learning from mistakes</a:t>
                      </a:r>
                    </a:p>
                    <a:p>
                      <a:r>
                        <a:rPr lang="en-GB" sz="1400" dirty="0">
                          <a:latin typeface="Arial" panose="020B0604020202020204" pitchFamily="34" charset="0"/>
                          <a:cs typeface="Arial" panose="020B0604020202020204" pitchFamily="34" charset="0"/>
                        </a:rPr>
                        <a:t>Striving to improve all we do</a:t>
                      </a:r>
                    </a:p>
                    <a:p>
                      <a:r>
                        <a:rPr lang="en-GB" sz="1400" dirty="0">
                          <a:latin typeface="Arial" panose="020B0604020202020204" pitchFamily="34" charset="0"/>
                          <a:cs typeface="Arial" panose="020B0604020202020204" pitchFamily="34" charset="0"/>
                        </a:rPr>
                        <a:t>Building resilience and independence</a:t>
                      </a:r>
                    </a:p>
                    <a:p>
                      <a:r>
                        <a:rPr lang="en-GB" sz="1400" dirty="0">
                          <a:latin typeface="Arial" panose="020B0604020202020204" pitchFamily="34" charset="0"/>
                          <a:cs typeface="Arial" panose="020B0604020202020204" pitchFamily="34" charset="0"/>
                        </a:rPr>
                        <a:t>Fostering determination to succeed</a:t>
                      </a:r>
                    </a:p>
                    <a:p>
                      <a:r>
                        <a:rPr lang="en-GB" sz="1400" dirty="0">
                          <a:latin typeface="Arial" panose="020B0604020202020204" pitchFamily="34" charset="0"/>
                          <a:cs typeface="Arial" panose="020B0604020202020204" pitchFamily="34" charset="0"/>
                        </a:rPr>
                        <a:t>A culture of continuous development</a:t>
                      </a:r>
                    </a:p>
                    <a:p>
                      <a:r>
                        <a:rPr lang="en-GB" sz="1400" dirty="0">
                          <a:latin typeface="Arial" panose="020B0604020202020204" pitchFamily="34" charset="0"/>
                          <a:cs typeface="Arial" panose="020B0604020202020204" pitchFamily="34" charset="0"/>
                        </a:rPr>
                        <a:t>Ambitious for all</a:t>
                      </a:r>
                    </a:p>
                    <a:p>
                      <a:r>
                        <a:rPr lang="en-GB" sz="1400" dirty="0">
                          <a:latin typeface="Arial" panose="020B0604020202020204" pitchFamily="34" charset="0"/>
                          <a:cs typeface="Arial" panose="020B0604020202020204" pitchFamily="34" charset="0"/>
                        </a:rPr>
                        <a:t>Caring enough to question and ask for more</a:t>
                      </a:r>
                    </a:p>
                    <a:p>
                      <a:endParaRPr lang="en-GB" sz="1400" dirty="0">
                        <a:latin typeface="Arial" panose="020B0604020202020204" pitchFamily="34" charset="0"/>
                        <a:cs typeface="Arial" panose="020B0604020202020204" pitchFamily="34" charset="0"/>
                      </a:endParaRPr>
                    </a:p>
                  </a:txBody>
                  <a:tcPr/>
                </a:tc>
                <a:tc>
                  <a:txBody>
                    <a:bodyPr/>
                    <a:lstStyle/>
                    <a:p>
                      <a:pPr marL="0" algn="l" defTabSz="457200" rtl="0" eaLnBrk="1" latinLnBrk="0" hangingPunct="1"/>
                      <a:r>
                        <a:rPr lang="en-GB" sz="1400" kern="1200" dirty="0">
                          <a:solidFill>
                            <a:schemeClr val="dk1"/>
                          </a:solidFill>
                          <a:latin typeface="Arial" panose="020B0604020202020204" pitchFamily="34" charset="0"/>
                          <a:ea typeface="+mn-ea"/>
                          <a:cs typeface="Arial" panose="020B0604020202020204" pitchFamily="34" charset="0"/>
                        </a:rPr>
                        <a:t>High quality tidy, decluttered and calm environments</a:t>
                      </a:r>
                    </a:p>
                    <a:p>
                      <a:pPr marL="0" algn="l" defTabSz="457200" rtl="0" eaLnBrk="1" latinLnBrk="0" hangingPunct="1"/>
                      <a:r>
                        <a:rPr lang="en-GB" sz="1400" kern="1200" dirty="0">
                          <a:solidFill>
                            <a:schemeClr val="dk1"/>
                          </a:solidFill>
                          <a:latin typeface="Arial" panose="020B0604020202020204" pitchFamily="34" charset="0"/>
                          <a:ea typeface="+mn-ea"/>
                          <a:cs typeface="Arial" panose="020B0604020202020204" pitchFamily="34" charset="0"/>
                        </a:rPr>
                        <a:t>Well organised and purposeful spaces</a:t>
                      </a:r>
                    </a:p>
                    <a:p>
                      <a:pPr marL="0" algn="l" defTabSz="457200" rtl="0" eaLnBrk="1" latinLnBrk="0" hangingPunct="1"/>
                      <a:r>
                        <a:rPr lang="en-GB" sz="1400" kern="1200" dirty="0">
                          <a:solidFill>
                            <a:schemeClr val="dk1"/>
                          </a:solidFill>
                          <a:latin typeface="Arial" panose="020B0604020202020204" pitchFamily="34" charset="0"/>
                          <a:ea typeface="+mn-ea"/>
                          <a:cs typeface="Arial" panose="020B0604020202020204" pitchFamily="34" charset="0"/>
                        </a:rPr>
                        <a:t>Displays and work that model high standards</a:t>
                      </a:r>
                    </a:p>
                    <a:p>
                      <a:pPr marL="0" algn="l" defTabSz="457200" rtl="0" eaLnBrk="1" latinLnBrk="0" hangingPunct="1"/>
                      <a:r>
                        <a:rPr lang="en-GB" sz="1400" kern="1200" dirty="0">
                          <a:solidFill>
                            <a:schemeClr val="dk1"/>
                          </a:solidFill>
                          <a:latin typeface="Arial" panose="020B0604020202020204" pitchFamily="34" charset="0"/>
                          <a:ea typeface="+mn-ea"/>
                          <a:cs typeface="Arial" panose="020B0604020202020204" pitchFamily="34" charset="0"/>
                        </a:rPr>
                        <a:t>Resources stored and displayed appropriately</a:t>
                      </a:r>
                    </a:p>
                    <a:p>
                      <a:pPr marL="0" algn="l" defTabSz="457200" rtl="0" eaLnBrk="1" latinLnBrk="0" hangingPunct="1"/>
                      <a:r>
                        <a:rPr lang="en-GB" sz="1400" kern="1200" dirty="0">
                          <a:solidFill>
                            <a:schemeClr val="dk1"/>
                          </a:solidFill>
                          <a:latin typeface="Arial" panose="020B0604020202020204" pitchFamily="34" charset="0"/>
                          <a:ea typeface="+mn-ea"/>
                          <a:cs typeface="Arial" panose="020B0604020202020204" pitchFamily="34" charset="0"/>
                        </a:rPr>
                        <a:t>Modelled learning and expectations that inspire, encourage and support </a:t>
                      </a:r>
                    </a:p>
                    <a:p>
                      <a:pPr marL="0" algn="l" defTabSz="457200" rtl="0" eaLnBrk="1" latinLnBrk="0" hangingPunct="1"/>
                      <a:r>
                        <a:rPr lang="en-GB" sz="1400" b="1" kern="1200" dirty="0">
                          <a:solidFill>
                            <a:schemeClr val="dk1"/>
                          </a:solidFill>
                          <a:latin typeface="Arial" panose="020B0604020202020204" pitchFamily="34" charset="0"/>
                          <a:ea typeface="+mn-ea"/>
                          <a:cs typeface="Arial" panose="020B0604020202020204" pitchFamily="34" charset="0"/>
                        </a:rPr>
                        <a:t>Ready</a:t>
                      </a:r>
                      <a:r>
                        <a:rPr lang="en-GB" sz="1400" kern="1200" dirty="0">
                          <a:solidFill>
                            <a:schemeClr val="dk1"/>
                          </a:solidFill>
                          <a:latin typeface="Arial" panose="020B0604020202020204" pitchFamily="34" charset="0"/>
                          <a:ea typeface="+mn-ea"/>
                          <a:cs typeface="Arial" panose="020B0604020202020204" pitchFamily="34" charset="0"/>
                        </a:rPr>
                        <a:t> and prepared for the timetable</a:t>
                      </a:r>
                    </a:p>
                    <a:p>
                      <a:pPr marL="0" algn="l" defTabSz="457200" rtl="0" eaLnBrk="1" latinLnBrk="0" hangingPunct="1"/>
                      <a:r>
                        <a:rPr lang="en-GB" sz="1400" kern="1200" dirty="0">
                          <a:solidFill>
                            <a:schemeClr val="dk1"/>
                          </a:solidFill>
                          <a:latin typeface="Arial" panose="020B0604020202020204" pitchFamily="34" charset="0"/>
                          <a:ea typeface="+mn-ea"/>
                          <a:cs typeface="Arial" panose="020B0604020202020204" pitchFamily="34" charset="0"/>
                        </a:rPr>
                        <a:t>Behaviours that maximise learning opportunities</a:t>
                      </a:r>
                    </a:p>
                    <a:p>
                      <a:r>
                        <a:rPr lang="en-GB" sz="1400" kern="1200" dirty="0">
                          <a:solidFill>
                            <a:schemeClr val="dk1"/>
                          </a:solidFill>
                          <a:latin typeface="Arial" panose="020B0604020202020204" pitchFamily="34" charset="0"/>
                          <a:ea typeface="+mn-ea"/>
                          <a:cs typeface="Arial" panose="020B0604020202020204" pitchFamily="34" charset="0"/>
                        </a:rPr>
                        <a:t>Celebrating success</a:t>
                      </a:r>
                    </a:p>
                    <a:p>
                      <a:r>
                        <a:rPr lang="en-GB" sz="1400" kern="1200" dirty="0">
                          <a:solidFill>
                            <a:schemeClr val="dk1"/>
                          </a:solidFill>
                          <a:latin typeface="Arial" panose="020B0604020202020204" pitchFamily="34" charset="0"/>
                          <a:ea typeface="+mn-ea"/>
                          <a:cs typeface="Arial" panose="020B0604020202020204" pitchFamily="34" charset="0"/>
                        </a:rPr>
                        <a:t>Pride in all we do</a:t>
                      </a:r>
                    </a:p>
                    <a:p>
                      <a:endParaRPr lang="en-GB"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93177422"/>
                  </a:ext>
                </a:extLst>
              </a:tr>
            </a:tbl>
          </a:graphicData>
        </a:graphic>
      </p:graphicFrame>
      <p:pic>
        <p:nvPicPr>
          <p:cNvPr id="7" name="Picture 6">
            <a:extLst>
              <a:ext uri="{FF2B5EF4-FFF2-40B4-BE49-F238E27FC236}">
                <a16:creationId xmlns:a16="http://schemas.microsoft.com/office/drawing/2014/main" id="{00623F4C-C86C-49AF-9DD7-FB7216669283}"/>
              </a:ext>
            </a:extLst>
          </p:cNvPr>
          <p:cNvPicPr>
            <a:picLocks noChangeAspect="1"/>
          </p:cNvPicPr>
          <p:nvPr/>
        </p:nvPicPr>
        <p:blipFill>
          <a:blip r:embed="rId4"/>
          <a:stretch>
            <a:fillRect/>
          </a:stretch>
        </p:blipFill>
        <p:spPr>
          <a:xfrm>
            <a:off x="1835696" y="116632"/>
            <a:ext cx="4248472" cy="1242676"/>
          </a:xfrm>
          <a:prstGeom prst="rect">
            <a:avLst/>
          </a:prstGeom>
        </p:spPr>
      </p:pic>
    </p:spTree>
    <p:extLst>
      <p:ext uri="{BB962C8B-B14F-4D97-AF65-F5344CB8AC3E}">
        <p14:creationId xmlns:p14="http://schemas.microsoft.com/office/powerpoint/2010/main" val="1377013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2479ED-9B97-47C7-A388-712C0E65E461}"/>
              </a:ext>
            </a:extLst>
          </p:cNvPr>
          <p:cNvSpPr>
            <a:spLocks noGrp="1"/>
          </p:cNvSpPr>
          <p:nvPr>
            <p:ph idx="1"/>
          </p:nvPr>
        </p:nvSpPr>
        <p:spPr>
          <a:xfrm>
            <a:off x="1403647" y="2160591"/>
            <a:ext cx="5553665" cy="3140618"/>
          </a:xfrm>
          <a:blipFill>
            <a:blip r:embed="rId4"/>
            <a:tile tx="0" ty="0" sx="100000" sy="100000" flip="none" algn="tl"/>
          </a:blipFill>
        </p:spPr>
        <p:txBody>
          <a:bodyPr>
            <a:normAutofit fontScale="92500"/>
          </a:bodyPr>
          <a:lstStyle/>
          <a:p>
            <a:pPr marL="0" indent="0">
              <a:buNone/>
            </a:pPr>
            <a:r>
              <a:rPr lang="en-GB" sz="2800" b="1" dirty="0">
                <a:solidFill>
                  <a:schemeClr val="tx2">
                    <a:lumMod val="50000"/>
                  </a:schemeClr>
                </a:solidFill>
                <a:latin typeface="Arial" panose="020B0604020202020204" pitchFamily="34" charset="0"/>
                <a:cs typeface="Arial" panose="020B0604020202020204" pitchFamily="34" charset="0"/>
              </a:rPr>
              <a:t>If you are going to do something, I believe you should do it well.</a:t>
            </a:r>
          </a:p>
          <a:p>
            <a:pPr marL="0" indent="0">
              <a:buNone/>
            </a:pPr>
            <a:r>
              <a:rPr lang="en-GB" sz="2800" b="1" dirty="0">
                <a:solidFill>
                  <a:schemeClr val="tx2">
                    <a:lumMod val="50000"/>
                  </a:schemeClr>
                </a:solidFill>
                <a:latin typeface="Arial" panose="020B0604020202020204" pitchFamily="34" charset="0"/>
                <a:cs typeface="Arial" panose="020B0604020202020204" pitchFamily="34" charset="0"/>
              </a:rPr>
              <a:t>You should sweat over it and make sure it is strong and accurate and beautiful and you should be proud of it. </a:t>
            </a:r>
          </a:p>
          <a:p>
            <a:pPr marL="0" indent="0" algn="ctr">
              <a:buNone/>
            </a:pPr>
            <a:r>
              <a:rPr lang="en-GB" sz="2800" b="1" i="1" dirty="0">
                <a:solidFill>
                  <a:schemeClr val="tx2">
                    <a:lumMod val="50000"/>
                  </a:schemeClr>
                </a:solidFill>
                <a:latin typeface="Arial" panose="020B0604020202020204" pitchFamily="34" charset="0"/>
                <a:cs typeface="Arial" panose="020B0604020202020204" pitchFamily="34" charset="0"/>
              </a:rPr>
              <a:t>Ron Berger</a:t>
            </a:r>
          </a:p>
        </p:txBody>
      </p:sp>
      <p:sp>
        <p:nvSpPr>
          <p:cNvPr id="5" name="TextBox 4">
            <a:extLst>
              <a:ext uri="{FF2B5EF4-FFF2-40B4-BE49-F238E27FC236}">
                <a16:creationId xmlns:a16="http://schemas.microsoft.com/office/drawing/2014/main" id="{A3140131-BED5-4267-BD97-227A3FDE824A}"/>
              </a:ext>
            </a:extLst>
          </p:cNvPr>
          <p:cNvSpPr txBox="1"/>
          <p:nvPr/>
        </p:nvSpPr>
        <p:spPr>
          <a:xfrm>
            <a:off x="1043608" y="476672"/>
            <a:ext cx="5688632" cy="584775"/>
          </a:xfrm>
          <a:prstGeom prst="rect">
            <a:avLst/>
          </a:prstGeom>
          <a:noFill/>
        </p:spPr>
        <p:txBody>
          <a:bodyPr wrap="square" rtlCol="0">
            <a:spAutoFit/>
          </a:bodyPr>
          <a:lstStyle/>
          <a:p>
            <a:pPr algn="ctr"/>
            <a:r>
              <a:rPr lang="en-GB" sz="3200" b="1" dirty="0">
                <a:latin typeface="Arial" panose="020B0604020202020204" pitchFamily="34" charset="0"/>
                <a:cs typeface="Arial" panose="020B0604020202020204" pitchFamily="34" charset="0"/>
              </a:rPr>
              <a:t>An Ethic of Excellence</a:t>
            </a:r>
          </a:p>
        </p:txBody>
      </p:sp>
    </p:spTree>
    <p:extLst>
      <p:ext uri="{BB962C8B-B14F-4D97-AF65-F5344CB8AC3E}">
        <p14:creationId xmlns:p14="http://schemas.microsoft.com/office/powerpoint/2010/main" val="3372778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CEAD1F3-7998-4C4F-9466-B6433A8B364B}"/>
              </a:ext>
            </a:extLst>
          </p:cNvPr>
          <p:cNvSpPr>
            <a:spLocks noGrp="1"/>
          </p:cNvSpPr>
          <p:nvPr>
            <p:ph idx="1"/>
          </p:nvPr>
        </p:nvSpPr>
        <p:spPr>
          <a:xfrm>
            <a:off x="609598" y="2160590"/>
            <a:ext cx="6626697" cy="2420537"/>
          </a:xfrm>
          <a:blipFill>
            <a:blip r:embed="rId4"/>
            <a:tile tx="0" ty="0" sx="100000" sy="100000" flip="none" algn="tl"/>
          </a:blipFill>
        </p:spPr>
        <p:txBody>
          <a:bodyPr>
            <a:normAutofit lnSpcReduction="10000"/>
          </a:bodyPr>
          <a:lstStyle/>
          <a:p>
            <a:pPr marL="0" indent="0">
              <a:buNone/>
            </a:pPr>
            <a:r>
              <a:rPr lang="en-GB" sz="2000" b="1" dirty="0">
                <a:solidFill>
                  <a:schemeClr val="tx1"/>
                </a:solidFill>
                <a:latin typeface="Arial" panose="020B0604020202020204" pitchFamily="34" charset="0"/>
                <a:cs typeface="Arial" panose="020B0604020202020204" pitchFamily="34" charset="0"/>
              </a:rPr>
              <a:t>The key to excellence is this; it is born from culture. When children enter a family culture, or a school culture that demands and supports excellence, they work to fit in to that culture. A culture of excellence transcends race, class and geography …..Once those children enter a culture with a powerful ethic, that ethic becomes their norm. It is what they know. </a:t>
            </a:r>
          </a:p>
          <a:p>
            <a:pPr marL="0" indent="0">
              <a:buNone/>
            </a:pPr>
            <a:r>
              <a:rPr lang="en-GB" sz="2000" b="1" dirty="0">
                <a:solidFill>
                  <a:schemeClr val="tx1"/>
                </a:solidFill>
                <a:latin typeface="Arial" panose="020B0604020202020204" pitchFamily="34" charset="0"/>
                <a:cs typeface="Arial" panose="020B0604020202020204" pitchFamily="34" charset="0"/>
              </a:rPr>
              <a:t>Ron Berger</a:t>
            </a:r>
          </a:p>
        </p:txBody>
      </p:sp>
    </p:spTree>
    <p:extLst>
      <p:ext uri="{BB962C8B-B14F-4D97-AF65-F5344CB8AC3E}">
        <p14:creationId xmlns:p14="http://schemas.microsoft.com/office/powerpoint/2010/main" val="12903965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1FE1D404-65E3-4949-ADC1-DF77506B385F}"/>
              </a:ext>
            </a:extLst>
          </p:cNvPr>
          <p:cNvSpPr>
            <a:spLocks noGrp="1"/>
          </p:cNvSpPr>
          <p:nvPr>
            <p:ph idx="1"/>
          </p:nvPr>
        </p:nvSpPr>
        <p:spPr/>
        <p:txBody>
          <a:bodyPr/>
          <a:lstStyle/>
          <a:p>
            <a:endParaRPr lang="en-GB" dirty="0"/>
          </a:p>
        </p:txBody>
      </p:sp>
      <p:sp>
        <p:nvSpPr>
          <p:cNvPr id="7" name="Title 6">
            <a:extLst>
              <a:ext uri="{FF2B5EF4-FFF2-40B4-BE49-F238E27FC236}">
                <a16:creationId xmlns:a16="http://schemas.microsoft.com/office/drawing/2014/main" id="{3A294EC9-A900-4048-9C38-74790FCE3B91}"/>
              </a:ext>
            </a:extLst>
          </p:cNvPr>
          <p:cNvSpPr>
            <a:spLocks noGrp="1"/>
          </p:cNvSpPr>
          <p:nvPr>
            <p:ph type="title"/>
          </p:nvPr>
        </p:nvSpPr>
        <p:spPr>
          <a:solidFill>
            <a:schemeClr val="bg1"/>
          </a:solidFill>
        </p:spPr>
        <p:txBody>
          <a:bodyPr/>
          <a:lstStyle/>
          <a:p>
            <a:r>
              <a:rPr lang="en-GB" dirty="0">
                <a:solidFill>
                  <a:srgbClr val="00B050"/>
                </a:solidFill>
              </a:rPr>
              <a:t>A School Culture of Excellence is…</a:t>
            </a:r>
          </a:p>
        </p:txBody>
      </p:sp>
      <p:sp>
        <p:nvSpPr>
          <p:cNvPr id="8" name="TextBox 7">
            <a:extLst>
              <a:ext uri="{FF2B5EF4-FFF2-40B4-BE49-F238E27FC236}">
                <a16:creationId xmlns:a16="http://schemas.microsoft.com/office/drawing/2014/main" id="{2608A69C-52C8-4298-BB2E-1FE87A95D7C6}"/>
              </a:ext>
            </a:extLst>
          </p:cNvPr>
          <p:cNvSpPr txBox="1"/>
          <p:nvPr/>
        </p:nvSpPr>
        <p:spPr>
          <a:xfrm>
            <a:off x="609599" y="2204864"/>
            <a:ext cx="6842721" cy="3416320"/>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dirty="0"/>
              <a:t>Having ethics and values that compel students to achieve more than they think is possible.</a:t>
            </a:r>
          </a:p>
          <a:p>
            <a:pPr marL="285750" indent="-285750">
              <a:buFont typeface="Arial" panose="020B0604020202020204" pitchFamily="34" charset="0"/>
              <a:buChar char="•"/>
            </a:pPr>
            <a:r>
              <a:rPr lang="en-GB" dirty="0"/>
              <a:t>Creating a peer culture that values academic effort and achievement – safe to care and cool to care</a:t>
            </a:r>
          </a:p>
          <a:p>
            <a:pPr marL="285750" indent="-285750">
              <a:buFont typeface="Arial" panose="020B0604020202020204" pitchFamily="34" charset="0"/>
              <a:buChar char="•"/>
            </a:pPr>
            <a:r>
              <a:rPr lang="en-GB" dirty="0"/>
              <a:t>Knowing that communities matter – that is where the power rests. They must feel seen and valued.</a:t>
            </a:r>
          </a:p>
          <a:p>
            <a:pPr marL="285750" indent="-285750">
              <a:buFont typeface="Arial" panose="020B0604020202020204" pitchFamily="34" charset="0"/>
              <a:buChar char="•"/>
            </a:pPr>
            <a:r>
              <a:rPr lang="en-GB" dirty="0"/>
              <a:t>A clean and well-kept school. It is a message – a visual model of the school’s ethic of excellence. </a:t>
            </a:r>
          </a:p>
          <a:p>
            <a:pPr marL="285750" indent="-285750">
              <a:buFont typeface="Arial" panose="020B0604020202020204" pitchFamily="34" charset="0"/>
              <a:buChar char="•"/>
            </a:pPr>
            <a:r>
              <a:rPr lang="en-GB" dirty="0"/>
              <a:t>Understanding that there are no shortcuts to creating a School Culture of Excellence. It is a long-term commitment. It is a way of life. </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059423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8C707-E6D5-4784-B6E0-440522259203}"/>
              </a:ext>
            </a:extLst>
          </p:cNvPr>
          <p:cNvSpPr>
            <a:spLocks noGrp="1"/>
          </p:cNvSpPr>
          <p:nvPr>
            <p:ph type="title"/>
          </p:nvPr>
        </p:nvSpPr>
        <p:spPr>
          <a:xfrm>
            <a:off x="971600" y="116632"/>
            <a:ext cx="6347713" cy="648072"/>
          </a:xfrm>
          <a:solidFill>
            <a:schemeClr val="bg1"/>
          </a:solidFill>
        </p:spPr>
        <p:txBody>
          <a:bodyPr/>
          <a:lstStyle/>
          <a:p>
            <a:pPr algn="ctr"/>
            <a:r>
              <a:rPr lang="en-GB" dirty="0"/>
              <a:t>Nurture</a:t>
            </a:r>
          </a:p>
        </p:txBody>
      </p:sp>
      <p:pic>
        <p:nvPicPr>
          <p:cNvPr id="4" name="Content Placeholder 3">
            <a:extLst>
              <a:ext uri="{FF2B5EF4-FFF2-40B4-BE49-F238E27FC236}">
                <a16:creationId xmlns:a16="http://schemas.microsoft.com/office/drawing/2014/main" id="{F68F7650-FFD7-460E-AA40-27A67AE03C6A}"/>
              </a:ext>
            </a:extLst>
          </p:cNvPr>
          <p:cNvPicPr>
            <a:picLocks noGrp="1" noChangeAspect="1"/>
          </p:cNvPicPr>
          <p:nvPr>
            <p:ph idx="1"/>
          </p:nvPr>
        </p:nvPicPr>
        <p:blipFill rotWithShape="1">
          <a:blip r:embed="rId4"/>
          <a:srcRect t="2996" b="7955"/>
          <a:stretch/>
        </p:blipFill>
        <p:spPr>
          <a:xfrm>
            <a:off x="1619672" y="864314"/>
            <a:ext cx="4534198" cy="5705068"/>
          </a:xfrm>
          <a:prstGeom prst="rect">
            <a:avLst/>
          </a:prstGeom>
        </p:spPr>
      </p:pic>
    </p:spTree>
    <p:extLst>
      <p:ext uri="{BB962C8B-B14F-4D97-AF65-F5344CB8AC3E}">
        <p14:creationId xmlns:p14="http://schemas.microsoft.com/office/powerpoint/2010/main" val="556451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22A76-2F9A-4F7E-95E2-85559DB9567C}"/>
              </a:ext>
            </a:extLst>
          </p:cNvPr>
          <p:cNvSpPr>
            <a:spLocks noGrp="1"/>
          </p:cNvSpPr>
          <p:nvPr>
            <p:ph type="title"/>
          </p:nvPr>
        </p:nvSpPr>
        <p:spPr>
          <a:xfrm>
            <a:off x="827584" y="156237"/>
            <a:ext cx="6347713" cy="1320800"/>
          </a:xfrm>
          <a:solidFill>
            <a:schemeClr val="bg1"/>
          </a:solidFill>
        </p:spPr>
        <p:txBody>
          <a:bodyPr>
            <a:normAutofit fontScale="90000"/>
          </a:bodyPr>
          <a:lstStyle/>
          <a:p>
            <a:pPr algn="ctr"/>
            <a:r>
              <a:rPr lang="en-GB" dirty="0"/>
              <a:t>Golden Valley Behaviour Policy</a:t>
            </a:r>
            <a:br>
              <a:rPr lang="en-GB" dirty="0"/>
            </a:br>
            <a:r>
              <a:rPr lang="en-GB" dirty="0"/>
              <a:t>Rationale</a:t>
            </a:r>
            <a:br>
              <a:rPr lang="en-GB" dirty="0"/>
            </a:br>
            <a:endParaRPr lang="en-GB" dirty="0"/>
          </a:p>
        </p:txBody>
      </p:sp>
      <p:sp>
        <p:nvSpPr>
          <p:cNvPr id="3" name="Content Placeholder 2">
            <a:extLst>
              <a:ext uri="{FF2B5EF4-FFF2-40B4-BE49-F238E27FC236}">
                <a16:creationId xmlns:a16="http://schemas.microsoft.com/office/drawing/2014/main" id="{2567E997-0F57-4539-92F2-784E51ABD33B}"/>
              </a:ext>
            </a:extLst>
          </p:cNvPr>
          <p:cNvSpPr>
            <a:spLocks noGrp="1"/>
          </p:cNvSpPr>
          <p:nvPr>
            <p:ph idx="1"/>
          </p:nvPr>
        </p:nvSpPr>
        <p:spPr>
          <a:xfrm>
            <a:off x="829834" y="1772816"/>
            <a:ext cx="6190438" cy="4928947"/>
          </a:xfrm>
          <a:solidFill>
            <a:schemeClr val="bg1"/>
          </a:solidFill>
        </p:spPr>
        <p:txBody>
          <a:bodyPr>
            <a:normAutofit lnSpcReduction="10000"/>
          </a:bodyPr>
          <a:lstStyle/>
          <a:p>
            <a:r>
              <a:rPr lang="en-GB" dirty="0"/>
              <a:t>This policy aims to develop a culture of kindness and excellent behaviour, challenging themselves to be ready, respectful, and safe at all times.</a:t>
            </a:r>
          </a:p>
          <a:p>
            <a:r>
              <a:rPr lang="en-GB" dirty="0"/>
              <a:t>We all have a right to a safe, orderly, positive environment in which learning and teaching can be carried out effectively. </a:t>
            </a:r>
          </a:p>
          <a:p>
            <a:r>
              <a:rPr lang="en-GB" dirty="0"/>
              <a:t>Our aim is to teach children to hold themselves and others to high standards and demonstrate excellent behaviour.</a:t>
            </a:r>
          </a:p>
          <a:p>
            <a:r>
              <a:rPr lang="en-GB" dirty="0"/>
              <a:t> The purpose of this policy is to ensure that children experience a consistent and clear response from all the adults and other children in school so that everyone understands that all behaviour is communication. </a:t>
            </a:r>
          </a:p>
          <a:p>
            <a:r>
              <a:rPr lang="en-GB" dirty="0"/>
              <a:t>Where this impacts negatively on others, explicit teaching can take place and restorative conversations can happen.</a:t>
            </a:r>
          </a:p>
          <a:p>
            <a:endParaRPr lang="en-GB" dirty="0"/>
          </a:p>
        </p:txBody>
      </p:sp>
    </p:spTree>
    <p:extLst>
      <p:ext uri="{BB962C8B-B14F-4D97-AF65-F5344CB8AC3E}">
        <p14:creationId xmlns:p14="http://schemas.microsoft.com/office/powerpoint/2010/main" val="22396844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4000" r="-4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DB6F2-EDBD-40A4-974C-D095B4C60D1F}"/>
              </a:ext>
            </a:extLst>
          </p:cNvPr>
          <p:cNvSpPr>
            <a:spLocks noGrp="1"/>
          </p:cNvSpPr>
          <p:nvPr>
            <p:ph type="title"/>
          </p:nvPr>
        </p:nvSpPr>
        <p:spPr>
          <a:xfrm>
            <a:off x="899592" y="188640"/>
            <a:ext cx="6347713" cy="720080"/>
          </a:xfrm>
          <a:solidFill>
            <a:schemeClr val="bg1"/>
          </a:solidFill>
        </p:spPr>
        <p:txBody>
          <a:bodyPr/>
          <a:lstStyle/>
          <a:p>
            <a:pPr algn="ctr"/>
            <a:r>
              <a:rPr lang="en-GB" dirty="0"/>
              <a:t>Aims</a:t>
            </a:r>
          </a:p>
        </p:txBody>
      </p:sp>
      <p:sp>
        <p:nvSpPr>
          <p:cNvPr id="3" name="Content Placeholder 2">
            <a:extLst>
              <a:ext uri="{FF2B5EF4-FFF2-40B4-BE49-F238E27FC236}">
                <a16:creationId xmlns:a16="http://schemas.microsoft.com/office/drawing/2014/main" id="{54BA43C5-932B-4D3A-A5EF-BA31953F0FA5}"/>
              </a:ext>
            </a:extLst>
          </p:cNvPr>
          <p:cNvSpPr>
            <a:spLocks noGrp="1"/>
          </p:cNvSpPr>
          <p:nvPr>
            <p:ph idx="1"/>
          </p:nvPr>
        </p:nvSpPr>
        <p:spPr>
          <a:xfrm>
            <a:off x="899591" y="1196752"/>
            <a:ext cx="6120681" cy="5472608"/>
          </a:xfrm>
          <a:solidFill>
            <a:schemeClr val="bg1"/>
          </a:solidFill>
        </p:spPr>
        <p:txBody>
          <a:bodyPr>
            <a:normAutofit lnSpcReduction="10000"/>
          </a:bodyPr>
          <a:lstStyle/>
          <a:p>
            <a:pPr marL="0" indent="0">
              <a:buNone/>
            </a:pPr>
            <a:r>
              <a:rPr lang="en-GB" dirty="0"/>
              <a:t>•	Embed the Six Principles of Nurture (UK) in our approach (see Appendix 1)</a:t>
            </a:r>
          </a:p>
          <a:p>
            <a:pPr marL="0" indent="0">
              <a:buNone/>
            </a:pPr>
            <a:r>
              <a:rPr lang="en-GB" dirty="0"/>
              <a:t>•	Encourage responsible behaviour and raise children’s self-esteem</a:t>
            </a:r>
          </a:p>
          <a:p>
            <a:pPr marL="0" indent="0">
              <a:buNone/>
            </a:pPr>
            <a:r>
              <a:rPr lang="en-GB" dirty="0"/>
              <a:t>•	Provide a framework, which allows us to teach the behaviours we expect from children and what they can expect in return</a:t>
            </a:r>
          </a:p>
          <a:p>
            <a:pPr marL="0" indent="0">
              <a:buNone/>
            </a:pPr>
            <a:r>
              <a:rPr lang="en-GB" dirty="0"/>
              <a:t>•	Encourage the children to have a sense of pride and ownership in their school</a:t>
            </a:r>
          </a:p>
          <a:p>
            <a:pPr marL="0" indent="0">
              <a:buNone/>
            </a:pPr>
            <a:r>
              <a:rPr lang="en-GB" dirty="0"/>
              <a:t>•	Promote a view of community and personal accountability which will equip the child well for the responsibilities of adult citizenship</a:t>
            </a:r>
          </a:p>
          <a:p>
            <a:pPr marL="0" indent="0">
              <a:buNone/>
            </a:pPr>
            <a:r>
              <a:rPr lang="en-GB" dirty="0"/>
              <a:t>•	Ensure all adults in our community have a shared understanding of our high expectations and can deliver the policy with a nurturing approach</a:t>
            </a:r>
          </a:p>
          <a:p>
            <a:pPr marL="0" indent="0">
              <a:buNone/>
            </a:pPr>
            <a:r>
              <a:rPr lang="en-GB" dirty="0"/>
              <a:t>•	Prevent bullying, misogyny, racism, and any discriminatory or other anti-social behaviours</a:t>
            </a:r>
          </a:p>
          <a:p>
            <a:endParaRPr lang="en-GB" dirty="0"/>
          </a:p>
        </p:txBody>
      </p:sp>
    </p:spTree>
    <p:extLst>
      <p:ext uri="{BB962C8B-B14F-4D97-AF65-F5344CB8AC3E}">
        <p14:creationId xmlns:p14="http://schemas.microsoft.com/office/powerpoint/2010/main" val="19616209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extLst>
              <a:ext uri="{837473B0-CC2E-450A-ABE3-18F120FF3D39}">
                <a1611:picAttrSrcUrl xmlns:a1611="http://schemas.microsoft.com/office/drawing/2016/11/main" r:id="rId3"/>
              </a:ext>
            </a:extLst>
          </a:blip>
          <a:srcRect/>
          <a:stretch>
            <a:fillRect l="-17000" r="-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E8483-0382-40DC-80D7-071028728489}"/>
              </a:ext>
            </a:extLst>
          </p:cNvPr>
          <p:cNvSpPr>
            <a:spLocks noGrp="1"/>
          </p:cNvSpPr>
          <p:nvPr>
            <p:ph type="title"/>
          </p:nvPr>
        </p:nvSpPr>
        <p:spPr>
          <a:xfrm>
            <a:off x="609599" y="609600"/>
            <a:ext cx="7130753" cy="1451248"/>
          </a:xfrm>
          <a:solidFill>
            <a:schemeClr val="accent1"/>
          </a:solidFill>
        </p:spPr>
        <p:txBody>
          <a:bodyPr>
            <a:normAutofit/>
          </a:bodyPr>
          <a:lstStyle/>
          <a:p>
            <a:pPr algn="ctr"/>
            <a:r>
              <a:rPr lang="en-GB" sz="4000" dirty="0">
                <a:solidFill>
                  <a:schemeClr val="bg1"/>
                </a:solidFill>
              </a:rPr>
              <a:t>Three School Expectations</a:t>
            </a:r>
          </a:p>
        </p:txBody>
      </p:sp>
      <p:sp>
        <p:nvSpPr>
          <p:cNvPr id="3" name="Content Placeholder 2">
            <a:extLst>
              <a:ext uri="{FF2B5EF4-FFF2-40B4-BE49-F238E27FC236}">
                <a16:creationId xmlns:a16="http://schemas.microsoft.com/office/drawing/2014/main" id="{89B53376-C4A3-4960-B0C5-58EC900777CD}"/>
              </a:ext>
            </a:extLst>
          </p:cNvPr>
          <p:cNvSpPr>
            <a:spLocks noGrp="1"/>
          </p:cNvSpPr>
          <p:nvPr>
            <p:ph idx="1"/>
          </p:nvPr>
        </p:nvSpPr>
        <p:spPr>
          <a:xfrm>
            <a:off x="609599" y="2160590"/>
            <a:ext cx="7130752" cy="3932706"/>
          </a:xfrm>
          <a:solidFill>
            <a:schemeClr val="accent1"/>
          </a:solidFill>
        </p:spPr>
        <p:txBody>
          <a:bodyPr/>
          <a:lstStyle/>
          <a:p>
            <a:pPr marL="0" indent="0">
              <a:buNone/>
            </a:pPr>
            <a:r>
              <a:rPr lang="en-GB" sz="4400" dirty="0">
                <a:solidFill>
                  <a:schemeClr val="bg1"/>
                </a:solidFill>
              </a:rPr>
              <a:t>•	Be Ready</a:t>
            </a:r>
          </a:p>
          <a:p>
            <a:pPr marL="0" indent="0">
              <a:buNone/>
            </a:pPr>
            <a:r>
              <a:rPr lang="en-GB" sz="4400" dirty="0">
                <a:solidFill>
                  <a:schemeClr val="bg1"/>
                </a:solidFill>
              </a:rPr>
              <a:t>•	Be Respectful</a:t>
            </a:r>
          </a:p>
          <a:p>
            <a:pPr marL="0" indent="0">
              <a:buNone/>
            </a:pPr>
            <a:r>
              <a:rPr lang="en-GB" sz="4400" dirty="0">
                <a:solidFill>
                  <a:schemeClr val="bg1"/>
                </a:solidFill>
              </a:rPr>
              <a:t>•	Be Safe</a:t>
            </a:r>
          </a:p>
          <a:p>
            <a:endParaRPr lang="en-GB" dirty="0">
              <a:solidFill>
                <a:schemeClr val="bg1"/>
              </a:solidFill>
            </a:endParaRPr>
          </a:p>
        </p:txBody>
      </p:sp>
    </p:spTree>
    <p:extLst>
      <p:ext uri="{BB962C8B-B14F-4D97-AF65-F5344CB8AC3E}">
        <p14:creationId xmlns:p14="http://schemas.microsoft.com/office/powerpoint/2010/main" val="2599189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053DA-0206-4A1D-ADF4-5DE11EA93FA3}"/>
              </a:ext>
            </a:extLst>
          </p:cNvPr>
          <p:cNvSpPr>
            <a:spLocks noGrp="1"/>
          </p:cNvSpPr>
          <p:nvPr>
            <p:ph type="title"/>
          </p:nvPr>
        </p:nvSpPr>
        <p:spPr>
          <a:solidFill>
            <a:schemeClr val="accent1"/>
          </a:solidFill>
        </p:spPr>
        <p:txBody>
          <a:bodyPr/>
          <a:lstStyle/>
          <a:p>
            <a:pPr algn="ctr"/>
            <a:r>
              <a:rPr lang="en-GB" dirty="0">
                <a:solidFill>
                  <a:schemeClr val="bg1"/>
                </a:solidFill>
              </a:rPr>
              <a:t>Wonderful Walking </a:t>
            </a:r>
          </a:p>
        </p:txBody>
      </p:sp>
      <p:sp>
        <p:nvSpPr>
          <p:cNvPr id="3" name="Content Placeholder 2">
            <a:extLst>
              <a:ext uri="{FF2B5EF4-FFF2-40B4-BE49-F238E27FC236}">
                <a16:creationId xmlns:a16="http://schemas.microsoft.com/office/drawing/2014/main" id="{92454B30-4A6A-4C83-BB19-66871D5121B2}"/>
              </a:ext>
            </a:extLst>
          </p:cNvPr>
          <p:cNvSpPr>
            <a:spLocks noGrp="1"/>
          </p:cNvSpPr>
          <p:nvPr>
            <p:ph idx="1"/>
          </p:nvPr>
        </p:nvSpPr>
        <p:spPr>
          <a:solidFill>
            <a:schemeClr val="accent1"/>
          </a:solidFill>
        </p:spPr>
        <p:txBody>
          <a:bodyPr/>
          <a:lstStyle/>
          <a:p>
            <a:pPr>
              <a:buFont typeface="Arial" panose="020B0604020202020204" pitchFamily="34" charset="0"/>
              <a:buChar char="•"/>
            </a:pPr>
            <a:r>
              <a:rPr lang="en-GB" dirty="0">
                <a:solidFill>
                  <a:schemeClr val="bg1"/>
                </a:solidFill>
              </a:rPr>
              <a:t>Face forward</a:t>
            </a:r>
          </a:p>
          <a:p>
            <a:pPr>
              <a:buFont typeface="Arial" panose="020B0604020202020204" pitchFamily="34" charset="0"/>
              <a:buChar char="•"/>
            </a:pPr>
            <a:r>
              <a:rPr lang="en-GB" dirty="0">
                <a:solidFill>
                  <a:schemeClr val="bg1"/>
                </a:solidFill>
              </a:rPr>
              <a:t>Stand up straight</a:t>
            </a:r>
          </a:p>
          <a:p>
            <a:pPr>
              <a:buFont typeface="Arial" panose="020B0604020202020204" pitchFamily="34" charset="0"/>
              <a:buChar char="•"/>
            </a:pPr>
            <a:r>
              <a:rPr lang="en-GB" dirty="0">
                <a:solidFill>
                  <a:schemeClr val="bg1"/>
                </a:solidFill>
              </a:rPr>
              <a:t>Arms by our sides</a:t>
            </a:r>
          </a:p>
          <a:p>
            <a:pPr>
              <a:buFont typeface="Arial" panose="020B0604020202020204" pitchFamily="34" charset="0"/>
              <a:buChar char="•"/>
            </a:pPr>
            <a:r>
              <a:rPr lang="en-GB" dirty="0">
                <a:solidFill>
                  <a:schemeClr val="bg1"/>
                </a:solidFill>
              </a:rPr>
              <a:t>Not talking</a:t>
            </a:r>
          </a:p>
          <a:p>
            <a:pPr>
              <a:buFont typeface="Arial" panose="020B0604020202020204" pitchFamily="34" charset="0"/>
              <a:buChar char="•"/>
            </a:pPr>
            <a:r>
              <a:rPr lang="en-GB" dirty="0">
                <a:solidFill>
                  <a:schemeClr val="bg1"/>
                </a:solidFill>
              </a:rPr>
              <a:t>Walk on the left</a:t>
            </a:r>
          </a:p>
          <a:p>
            <a:pPr>
              <a:buFont typeface="Arial" panose="020B0604020202020204" pitchFamily="34" charset="0"/>
              <a:buChar char="•"/>
            </a:pPr>
            <a:r>
              <a:rPr lang="en-GB" dirty="0">
                <a:solidFill>
                  <a:schemeClr val="bg1"/>
                </a:solidFill>
              </a:rPr>
              <a:t>The first person holds the door open for the class</a:t>
            </a:r>
          </a:p>
          <a:p>
            <a:pPr>
              <a:buFont typeface="Arial" panose="020B0604020202020204" pitchFamily="34" charset="0"/>
              <a:buChar char="•"/>
            </a:pPr>
            <a:r>
              <a:rPr lang="en-GB" dirty="0">
                <a:solidFill>
                  <a:schemeClr val="bg1"/>
                </a:solidFill>
              </a:rPr>
              <a:t>Priority of way will be given to class transition over the movement of individual adults, who are expected to model and praise Wonderful Walking</a:t>
            </a:r>
          </a:p>
          <a:p>
            <a:endParaRPr lang="en-GB" dirty="0">
              <a:solidFill>
                <a:schemeClr val="bg1"/>
              </a:solidFill>
            </a:endParaRPr>
          </a:p>
        </p:txBody>
      </p:sp>
    </p:spTree>
    <p:extLst>
      <p:ext uri="{BB962C8B-B14F-4D97-AF65-F5344CB8AC3E}">
        <p14:creationId xmlns:p14="http://schemas.microsoft.com/office/powerpoint/2010/main" val="25005262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17000" r="-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2ED8B-C0CA-439F-950B-ABC5671013E7}"/>
              </a:ext>
            </a:extLst>
          </p:cNvPr>
          <p:cNvSpPr>
            <a:spLocks noGrp="1"/>
          </p:cNvSpPr>
          <p:nvPr>
            <p:ph type="title"/>
          </p:nvPr>
        </p:nvSpPr>
        <p:spPr>
          <a:solidFill>
            <a:schemeClr val="accent1"/>
          </a:solidFill>
        </p:spPr>
        <p:txBody>
          <a:bodyPr/>
          <a:lstStyle/>
          <a:p>
            <a:pPr algn="ctr"/>
            <a:r>
              <a:rPr lang="en-GB" dirty="0">
                <a:solidFill>
                  <a:schemeClr val="bg1"/>
                </a:solidFill>
              </a:rPr>
              <a:t>Wonderful Listening </a:t>
            </a:r>
          </a:p>
        </p:txBody>
      </p:sp>
      <p:sp>
        <p:nvSpPr>
          <p:cNvPr id="3" name="Content Placeholder 2">
            <a:extLst>
              <a:ext uri="{FF2B5EF4-FFF2-40B4-BE49-F238E27FC236}">
                <a16:creationId xmlns:a16="http://schemas.microsoft.com/office/drawing/2014/main" id="{125D560D-F611-405F-8347-128A4AF73AEF}"/>
              </a:ext>
            </a:extLst>
          </p:cNvPr>
          <p:cNvSpPr>
            <a:spLocks noGrp="1"/>
          </p:cNvSpPr>
          <p:nvPr>
            <p:ph idx="1"/>
          </p:nvPr>
        </p:nvSpPr>
        <p:spPr>
          <a:solidFill>
            <a:schemeClr val="accent1"/>
          </a:solidFill>
        </p:spPr>
        <p:txBody>
          <a:bodyPr>
            <a:normAutofit fontScale="70000" lnSpcReduction="20000"/>
          </a:bodyPr>
          <a:lstStyle/>
          <a:p>
            <a:r>
              <a:rPr lang="en-GB" sz="5100" dirty="0">
                <a:solidFill>
                  <a:schemeClr val="bg1"/>
                </a:solidFill>
              </a:rPr>
              <a:t>Face forward</a:t>
            </a:r>
          </a:p>
          <a:p>
            <a:r>
              <a:rPr lang="en-GB" sz="5100" dirty="0">
                <a:solidFill>
                  <a:schemeClr val="bg1"/>
                </a:solidFill>
              </a:rPr>
              <a:t>Empty hands</a:t>
            </a:r>
          </a:p>
          <a:p>
            <a:r>
              <a:rPr lang="en-GB" sz="5100" dirty="0">
                <a:solidFill>
                  <a:schemeClr val="bg1"/>
                </a:solidFill>
              </a:rPr>
              <a:t>Always sit up straight, four legs of the chair on the floor</a:t>
            </a:r>
          </a:p>
          <a:p>
            <a:r>
              <a:rPr lang="en-GB" sz="5100" dirty="0">
                <a:solidFill>
                  <a:schemeClr val="bg1"/>
                </a:solidFill>
              </a:rPr>
              <a:t>Never interrupt</a:t>
            </a:r>
          </a:p>
          <a:p>
            <a:r>
              <a:rPr lang="en-GB" sz="5100" dirty="0">
                <a:solidFill>
                  <a:schemeClr val="bg1"/>
                </a:solidFill>
              </a:rPr>
              <a:t>Track the speaker</a:t>
            </a:r>
          </a:p>
          <a:p>
            <a:endParaRPr lang="en-GB" dirty="0"/>
          </a:p>
        </p:txBody>
      </p:sp>
    </p:spTree>
    <p:extLst>
      <p:ext uri="{BB962C8B-B14F-4D97-AF65-F5344CB8AC3E}">
        <p14:creationId xmlns:p14="http://schemas.microsoft.com/office/powerpoint/2010/main" val="2848372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E8675-599E-4BFA-8817-AC893481FC03}"/>
              </a:ext>
            </a:extLst>
          </p:cNvPr>
          <p:cNvSpPr>
            <a:spLocks noGrp="1"/>
          </p:cNvSpPr>
          <p:nvPr>
            <p:ph type="title"/>
          </p:nvPr>
        </p:nvSpPr>
        <p:spPr>
          <a:solidFill>
            <a:schemeClr val="accent1"/>
          </a:solidFill>
        </p:spPr>
        <p:txBody>
          <a:bodyPr>
            <a:normAutofit fontScale="90000"/>
          </a:bodyPr>
          <a:lstStyle/>
          <a:p>
            <a:r>
              <a:rPr lang="en-US" sz="2700" dirty="0">
                <a:solidFill>
                  <a:schemeClr val="bg1"/>
                </a:solidFill>
              </a:rPr>
              <a:t>STEPS teaches children how to be polite and </a:t>
            </a:r>
            <a:r>
              <a:rPr lang="en-US" sz="2700" b="1" dirty="0">
                <a:solidFill>
                  <a:schemeClr val="bg1"/>
                </a:solidFill>
              </a:rPr>
              <a:t>respectful</a:t>
            </a:r>
            <a:r>
              <a:rPr lang="en-US" sz="2700" dirty="0">
                <a:solidFill>
                  <a:schemeClr val="bg1"/>
                </a:solidFill>
              </a:rPr>
              <a:t>. Someone who is polite has good manners </a:t>
            </a:r>
            <a:r>
              <a:rPr lang="en-US" dirty="0"/>
              <a:t>and behaves in a way that is </a:t>
            </a:r>
            <a:r>
              <a:rPr lang="en-US" b="1" dirty="0"/>
              <a:t>kind</a:t>
            </a:r>
            <a:r>
              <a:rPr lang="en-US" dirty="0"/>
              <a:t> and </a:t>
            </a:r>
            <a:r>
              <a:rPr lang="en-US" b="1" dirty="0"/>
              <a:t>respectful</a:t>
            </a:r>
            <a:r>
              <a:rPr lang="en-US" dirty="0"/>
              <a:t> to all children and adults</a:t>
            </a:r>
            <a:br>
              <a:rPr lang="en-GB" dirty="0"/>
            </a:br>
            <a:endParaRPr lang="en-GB" dirty="0">
              <a:solidFill>
                <a:schemeClr val="bg1"/>
              </a:solidFill>
            </a:endParaRPr>
          </a:p>
        </p:txBody>
      </p:sp>
      <p:sp>
        <p:nvSpPr>
          <p:cNvPr id="3" name="Content Placeholder 2">
            <a:extLst>
              <a:ext uri="{FF2B5EF4-FFF2-40B4-BE49-F238E27FC236}">
                <a16:creationId xmlns:a16="http://schemas.microsoft.com/office/drawing/2014/main" id="{5F2E4F7F-D2F7-42F6-BE3B-9361B8DFF0F8}"/>
              </a:ext>
            </a:extLst>
          </p:cNvPr>
          <p:cNvSpPr>
            <a:spLocks noGrp="1"/>
          </p:cNvSpPr>
          <p:nvPr>
            <p:ph idx="1"/>
          </p:nvPr>
        </p:nvSpPr>
        <p:spPr>
          <a:solidFill>
            <a:schemeClr val="accent1"/>
          </a:solidFill>
        </p:spPr>
        <p:txBody>
          <a:bodyPr/>
          <a:lstStyle/>
          <a:p>
            <a:r>
              <a:rPr lang="en-GB" sz="3200" b="1" dirty="0">
                <a:solidFill>
                  <a:schemeClr val="bg1"/>
                </a:solidFill>
              </a:rPr>
              <a:t>S</a:t>
            </a:r>
            <a:r>
              <a:rPr lang="en-GB" sz="3200" dirty="0">
                <a:solidFill>
                  <a:schemeClr val="bg1"/>
                </a:solidFill>
              </a:rPr>
              <a:t>ay the person’s name</a:t>
            </a:r>
          </a:p>
          <a:p>
            <a:r>
              <a:rPr lang="en-GB" sz="3200" b="1" dirty="0">
                <a:solidFill>
                  <a:schemeClr val="bg1"/>
                </a:solidFill>
              </a:rPr>
              <a:t>T</a:t>
            </a:r>
            <a:r>
              <a:rPr lang="en-GB" sz="3200" dirty="0">
                <a:solidFill>
                  <a:schemeClr val="bg1"/>
                </a:solidFill>
              </a:rPr>
              <a:t>hank you</a:t>
            </a:r>
          </a:p>
          <a:p>
            <a:r>
              <a:rPr lang="en-GB" sz="3200" b="1" dirty="0">
                <a:solidFill>
                  <a:schemeClr val="bg1"/>
                </a:solidFill>
              </a:rPr>
              <a:t>E</a:t>
            </a:r>
            <a:r>
              <a:rPr lang="en-GB" sz="3200" dirty="0">
                <a:solidFill>
                  <a:schemeClr val="bg1"/>
                </a:solidFill>
              </a:rPr>
              <a:t>xcuse me</a:t>
            </a:r>
          </a:p>
          <a:p>
            <a:r>
              <a:rPr lang="en-GB" sz="3200" b="1" dirty="0">
                <a:solidFill>
                  <a:schemeClr val="bg1"/>
                </a:solidFill>
              </a:rPr>
              <a:t>P</a:t>
            </a:r>
            <a:r>
              <a:rPr lang="en-GB" sz="3200" dirty="0">
                <a:solidFill>
                  <a:schemeClr val="bg1"/>
                </a:solidFill>
              </a:rPr>
              <a:t>lease</a:t>
            </a:r>
          </a:p>
          <a:p>
            <a:r>
              <a:rPr lang="en-GB" sz="3200" b="1" dirty="0">
                <a:solidFill>
                  <a:schemeClr val="bg1"/>
                </a:solidFill>
              </a:rPr>
              <a:t>S</a:t>
            </a:r>
            <a:r>
              <a:rPr lang="en-GB" sz="3200" dirty="0">
                <a:solidFill>
                  <a:schemeClr val="bg1"/>
                </a:solidFill>
              </a:rPr>
              <a:t>mile</a:t>
            </a:r>
          </a:p>
          <a:p>
            <a:endParaRPr lang="en-GB" dirty="0"/>
          </a:p>
        </p:txBody>
      </p:sp>
    </p:spTree>
    <p:extLst>
      <p:ext uri="{BB962C8B-B14F-4D97-AF65-F5344CB8AC3E}">
        <p14:creationId xmlns:p14="http://schemas.microsoft.com/office/powerpoint/2010/main" val="5076169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17000" r="-1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28D02-CFC0-49CB-8F85-A249F58A677A}"/>
              </a:ext>
            </a:extLst>
          </p:cNvPr>
          <p:cNvSpPr>
            <a:spLocks noGrp="1"/>
          </p:cNvSpPr>
          <p:nvPr>
            <p:ph type="title"/>
          </p:nvPr>
        </p:nvSpPr>
        <p:spPr>
          <a:solidFill>
            <a:schemeClr val="accent1"/>
          </a:solidFill>
        </p:spPr>
        <p:txBody>
          <a:bodyPr>
            <a:normAutofit/>
          </a:bodyPr>
          <a:lstStyle/>
          <a:p>
            <a:r>
              <a:rPr lang="en-GB" sz="2400" dirty="0">
                <a:solidFill>
                  <a:schemeClr val="bg1"/>
                </a:solidFill>
              </a:rPr>
              <a:t>Shape teaches children to speak loud and proud so that everyone can hear what they are saying.</a:t>
            </a:r>
          </a:p>
        </p:txBody>
      </p:sp>
      <p:sp>
        <p:nvSpPr>
          <p:cNvPr id="3" name="Content Placeholder 2">
            <a:extLst>
              <a:ext uri="{FF2B5EF4-FFF2-40B4-BE49-F238E27FC236}">
                <a16:creationId xmlns:a16="http://schemas.microsoft.com/office/drawing/2014/main" id="{5C5C3B1D-9BFB-42A2-B786-F2E5BCBA8245}"/>
              </a:ext>
            </a:extLst>
          </p:cNvPr>
          <p:cNvSpPr>
            <a:spLocks noGrp="1"/>
          </p:cNvSpPr>
          <p:nvPr>
            <p:ph idx="1"/>
          </p:nvPr>
        </p:nvSpPr>
        <p:spPr>
          <a:solidFill>
            <a:schemeClr val="accent1"/>
          </a:solidFill>
        </p:spPr>
        <p:txBody>
          <a:bodyPr/>
          <a:lstStyle/>
          <a:p>
            <a:r>
              <a:rPr lang="en-GB" sz="3200" dirty="0">
                <a:solidFill>
                  <a:schemeClr val="bg1"/>
                </a:solidFill>
              </a:rPr>
              <a:t>S – Sentences in full</a:t>
            </a:r>
          </a:p>
          <a:p>
            <a:r>
              <a:rPr lang="en-GB" sz="3200" dirty="0">
                <a:solidFill>
                  <a:schemeClr val="bg1"/>
                </a:solidFill>
              </a:rPr>
              <a:t>H – Hand away from mouth</a:t>
            </a:r>
          </a:p>
          <a:p>
            <a:r>
              <a:rPr lang="en-GB" sz="3200" dirty="0">
                <a:solidFill>
                  <a:schemeClr val="bg1"/>
                </a:solidFill>
              </a:rPr>
              <a:t>A – Articulate</a:t>
            </a:r>
          </a:p>
          <a:p>
            <a:r>
              <a:rPr lang="en-GB" sz="3200" dirty="0">
                <a:solidFill>
                  <a:schemeClr val="bg1"/>
                </a:solidFill>
              </a:rPr>
              <a:t>P – Project</a:t>
            </a:r>
          </a:p>
          <a:p>
            <a:r>
              <a:rPr lang="en-GB" sz="3200" dirty="0">
                <a:solidFill>
                  <a:schemeClr val="bg1"/>
                </a:solidFill>
              </a:rPr>
              <a:t>E – Eye contact</a:t>
            </a:r>
          </a:p>
          <a:p>
            <a:endParaRPr lang="en-GB" dirty="0"/>
          </a:p>
        </p:txBody>
      </p:sp>
    </p:spTree>
    <p:extLst>
      <p:ext uri="{BB962C8B-B14F-4D97-AF65-F5344CB8AC3E}">
        <p14:creationId xmlns:p14="http://schemas.microsoft.com/office/powerpoint/2010/main" val="29233489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C8C71-C4D9-469A-A6F4-E4957AE56399}"/>
              </a:ext>
            </a:extLst>
          </p:cNvPr>
          <p:cNvSpPr>
            <a:spLocks noGrp="1"/>
          </p:cNvSpPr>
          <p:nvPr>
            <p:ph type="title"/>
          </p:nvPr>
        </p:nvSpPr>
        <p:spPr>
          <a:solidFill>
            <a:schemeClr val="bg1"/>
          </a:solidFill>
        </p:spPr>
        <p:txBody>
          <a:bodyPr>
            <a:normAutofit fontScale="90000"/>
          </a:bodyPr>
          <a:lstStyle/>
          <a:p>
            <a:r>
              <a:rPr lang="en-GB" dirty="0"/>
              <a:t>We will recognise acceptable behaviour in the following ways:</a:t>
            </a:r>
          </a:p>
        </p:txBody>
      </p:sp>
      <p:sp>
        <p:nvSpPr>
          <p:cNvPr id="3" name="Content Placeholder 2">
            <a:extLst>
              <a:ext uri="{FF2B5EF4-FFF2-40B4-BE49-F238E27FC236}">
                <a16:creationId xmlns:a16="http://schemas.microsoft.com/office/drawing/2014/main" id="{4EA85ECC-C44A-4CF0-8D5F-E6D1943C99C2}"/>
              </a:ext>
            </a:extLst>
          </p:cNvPr>
          <p:cNvSpPr>
            <a:spLocks noGrp="1"/>
          </p:cNvSpPr>
          <p:nvPr>
            <p:ph idx="1"/>
          </p:nvPr>
        </p:nvSpPr>
        <p:spPr>
          <a:solidFill>
            <a:schemeClr val="bg1"/>
          </a:solidFill>
        </p:spPr>
        <p:txBody>
          <a:bodyPr/>
          <a:lstStyle/>
          <a:p>
            <a:r>
              <a:rPr lang="en-GB" dirty="0"/>
              <a:t>with smiles</a:t>
            </a:r>
          </a:p>
          <a:p>
            <a:r>
              <a:rPr lang="en-GB" dirty="0"/>
              <a:t>with words</a:t>
            </a:r>
          </a:p>
          <a:p>
            <a:r>
              <a:rPr lang="en-GB" dirty="0"/>
              <a:t>with daily House points</a:t>
            </a:r>
          </a:p>
          <a:p>
            <a:r>
              <a:rPr lang="en-GB" dirty="0"/>
              <a:t>with Golden Postcards when earned</a:t>
            </a:r>
          </a:p>
          <a:p>
            <a:r>
              <a:rPr lang="en-GB" dirty="0"/>
              <a:t>with weekly Achievement Certificates award in assembly </a:t>
            </a:r>
          </a:p>
          <a:p>
            <a:r>
              <a:rPr lang="en-GB" dirty="0"/>
              <a:t>with whole class marble jar treats when earned by demonstrating the school values and expectations</a:t>
            </a:r>
          </a:p>
          <a:p>
            <a:endParaRPr lang="en-GB" dirty="0"/>
          </a:p>
        </p:txBody>
      </p:sp>
    </p:spTree>
    <p:extLst>
      <p:ext uri="{BB962C8B-B14F-4D97-AF65-F5344CB8AC3E}">
        <p14:creationId xmlns:p14="http://schemas.microsoft.com/office/powerpoint/2010/main" val="2470352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00A48-99EB-4E70-9EC2-1D53F275D8B5}"/>
              </a:ext>
            </a:extLst>
          </p:cNvPr>
          <p:cNvSpPr>
            <a:spLocks noGrp="1"/>
          </p:cNvSpPr>
          <p:nvPr>
            <p:ph type="title"/>
          </p:nvPr>
        </p:nvSpPr>
        <p:spPr>
          <a:xfrm>
            <a:off x="755576" y="260648"/>
            <a:ext cx="6201736" cy="1224136"/>
          </a:xfrm>
          <a:solidFill>
            <a:schemeClr val="bg1"/>
          </a:solidFill>
        </p:spPr>
        <p:txBody>
          <a:bodyPr>
            <a:normAutofit/>
          </a:bodyPr>
          <a:lstStyle/>
          <a:p>
            <a:r>
              <a:rPr lang="en-GB" sz="2400" dirty="0"/>
              <a:t>The staff at Golden Valley Primary School make the following commitments to their pupils:</a:t>
            </a:r>
          </a:p>
        </p:txBody>
      </p:sp>
      <p:sp>
        <p:nvSpPr>
          <p:cNvPr id="3" name="Content Placeholder 2">
            <a:extLst>
              <a:ext uri="{FF2B5EF4-FFF2-40B4-BE49-F238E27FC236}">
                <a16:creationId xmlns:a16="http://schemas.microsoft.com/office/drawing/2014/main" id="{A7C527CD-F3E6-4689-BB3D-A66386F3CD44}"/>
              </a:ext>
            </a:extLst>
          </p:cNvPr>
          <p:cNvSpPr>
            <a:spLocks noGrp="1"/>
          </p:cNvSpPr>
          <p:nvPr>
            <p:ph idx="1"/>
          </p:nvPr>
        </p:nvSpPr>
        <p:spPr>
          <a:xfrm>
            <a:off x="609599" y="1700808"/>
            <a:ext cx="6347714" cy="4340555"/>
          </a:xfrm>
          <a:solidFill>
            <a:schemeClr val="bg1"/>
          </a:solidFill>
        </p:spPr>
        <p:txBody>
          <a:bodyPr>
            <a:normAutofit fontScale="85000" lnSpcReduction="20000"/>
          </a:bodyPr>
          <a:lstStyle/>
          <a:p>
            <a:r>
              <a:rPr lang="en-GB" dirty="0"/>
              <a:t>	We will manage behaviour using positive reinforcement (first attention to best conduct) (Dix, 2017)</a:t>
            </a:r>
          </a:p>
          <a:p>
            <a:r>
              <a:rPr lang="en-GB" dirty="0"/>
              <a:t>We will adopt a ‘warm strict’ approach to behaviour management</a:t>
            </a:r>
          </a:p>
          <a:p>
            <a:r>
              <a:rPr lang="en-GB" dirty="0"/>
              <a:t>We will try to catch children doing the right thing and show our approval promptly (</a:t>
            </a:r>
            <a:r>
              <a:rPr lang="en-GB" dirty="0" err="1"/>
              <a:t>Lemov</a:t>
            </a:r>
            <a:r>
              <a:rPr lang="en-GB" dirty="0"/>
              <a:t>, 2021)</a:t>
            </a:r>
          </a:p>
          <a:p>
            <a:r>
              <a:rPr lang="en-GB" dirty="0"/>
              <a:t>Staff will create a nurturing environment to enable healthy social and emotional development of all pupils</a:t>
            </a:r>
          </a:p>
          <a:p>
            <a:r>
              <a:rPr lang="en-GB" dirty="0"/>
              <a:t>We will promote inclusion by recognising that children have a variety of needs and by understanding that all behaviour is communication</a:t>
            </a:r>
          </a:p>
          <a:p>
            <a:r>
              <a:rPr lang="en-GB" dirty="0"/>
              <a:t>We are aware that different children prefer to receive praise in different ways and adapt the ways we give praise to meet these needs. (We acknowledge that some children with low self esteem find it hard to accept ‘inflated praise’ and adapt our approach to accommodate this)</a:t>
            </a:r>
          </a:p>
          <a:p>
            <a:r>
              <a:rPr lang="en-GB"/>
              <a:t>Whilst </a:t>
            </a:r>
            <a:r>
              <a:rPr lang="en-GB" dirty="0"/>
              <a:t>it may be helpful to label behaviours, we never name or shame children</a:t>
            </a:r>
          </a:p>
          <a:p>
            <a:endParaRPr lang="en-GB" dirty="0"/>
          </a:p>
        </p:txBody>
      </p:sp>
    </p:spTree>
    <p:extLst>
      <p:ext uri="{BB962C8B-B14F-4D97-AF65-F5344CB8AC3E}">
        <p14:creationId xmlns:p14="http://schemas.microsoft.com/office/powerpoint/2010/main" val="15893089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8D64E-1F66-46EE-A1A5-E3946F3016A6}"/>
              </a:ext>
            </a:extLst>
          </p:cNvPr>
          <p:cNvSpPr>
            <a:spLocks noGrp="1"/>
          </p:cNvSpPr>
          <p:nvPr>
            <p:ph type="title"/>
          </p:nvPr>
        </p:nvSpPr>
        <p:spPr>
          <a:xfrm>
            <a:off x="1398143" y="133868"/>
            <a:ext cx="6347713" cy="659160"/>
          </a:xfrm>
          <a:solidFill>
            <a:schemeClr val="bg1"/>
          </a:solidFill>
        </p:spPr>
        <p:txBody>
          <a:bodyPr/>
          <a:lstStyle/>
          <a:p>
            <a:pPr algn="ctr"/>
            <a:r>
              <a:rPr lang="en-GB" dirty="0"/>
              <a:t>Consequences </a:t>
            </a:r>
          </a:p>
        </p:txBody>
      </p:sp>
      <p:sp>
        <p:nvSpPr>
          <p:cNvPr id="3" name="Content Placeholder 2">
            <a:extLst>
              <a:ext uri="{FF2B5EF4-FFF2-40B4-BE49-F238E27FC236}">
                <a16:creationId xmlns:a16="http://schemas.microsoft.com/office/drawing/2014/main" id="{D42CBCFE-42C1-4028-8923-C3A0089451C9}"/>
              </a:ext>
            </a:extLst>
          </p:cNvPr>
          <p:cNvSpPr>
            <a:spLocks noGrp="1"/>
          </p:cNvSpPr>
          <p:nvPr>
            <p:ph idx="1"/>
          </p:nvPr>
        </p:nvSpPr>
        <p:spPr>
          <a:xfrm>
            <a:off x="1398142" y="1268760"/>
            <a:ext cx="6347714" cy="5400600"/>
          </a:xfrm>
          <a:solidFill>
            <a:schemeClr val="bg1"/>
          </a:solidFill>
        </p:spPr>
        <p:txBody>
          <a:bodyPr>
            <a:normAutofit/>
          </a:bodyPr>
          <a:lstStyle/>
          <a:p>
            <a:pPr marL="0" indent="0">
              <a:buNone/>
            </a:pPr>
            <a:endParaRPr lang="en-GB" dirty="0"/>
          </a:p>
          <a:p>
            <a:r>
              <a:rPr lang="en-GB" dirty="0"/>
              <a:t>Consequences do not work in isolation. They must be balanced with positive support.</a:t>
            </a:r>
          </a:p>
          <a:p>
            <a:r>
              <a:rPr lang="en-GB" dirty="0"/>
              <a:t>Consequences must be something that children will learn from, but they must never be physically or psychologically harmful.</a:t>
            </a:r>
          </a:p>
          <a:p>
            <a:r>
              <a:rPr lang="en-GB" dirty="0"/>
              <a:t>Consequences are a choice.</a:t>
            </a:r>
          </a:p>
          <a:p>
            <a:r>
              <a:rPr lang="en-GB" dirty="0"/>
              <a:t>Where appropriate children can discuss their own consequences with an adult guiding the discussion.</a:t>
            </a:r>
          </a:p>
          <a:p>
            <a:r>
              <a:rPr lang="en-GB" dirty="0"/>
              <a:t>Consequences do not have to be severe to be effective.</a:t>
            </a:r>
          </a:p>
          <a:p>
            <a:r>
              <a:rPr lang="en-GB" dirty="0"/>
              <a:t>Consequences should aim to resolve and ‘put right’ the consequences of the initial negative behaviour.</a:t>
            </a:r>
          </a:p>
          <a:p>
            <a:r>
              <a:rPr lang="en-GB" dirty="0"/>
              <a:t>For more serious incidents, parents will be informed and expected to come in to school to discuss the incident.</a:t>
            </a:r>
          </a:p>
          <a:p>
            <a:endParaRPr lang="en-GB" dirty="0"/>
          </a:p>
        </p:txBody>
      </p:sp>
    </p:spTree>
    <p:extLst>
      <p:ext uri="{BB962C8B-B14F-4D97-AF65-F5344CB8AC3E}">
        <p14:creationId xmlns:p14="http://schemas.microsoft.com/office/powerpoint/2010/main" val="3331227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6000" r="-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3F640-A3C7-460A-8BD4-F154CE9FBA49}"/>
              </a:ext>
            </a:extLst>
          </p:cNvPr>
          <p:cNvSpPr>
            <a:spLocks noGrp="1"/>
          </p:cNvSpPr>
          <p:nvPr>
            <p:ph type="title"/>
          </p:nvPr>
        </p:nvSpPr>
        <p:spPr>
          <a:xfrm>
            <a:off x="827584" y="156237"/>
            <a:ext cx="7128792" cy="1040515"/>
          </a:xfrm>
          <a:solidFill>
            <a:schemeClr val="bg1"/>
          </a:solidFill>
        </p:spPr>
        <p:txBody>
          <a:bodyPr>
            <a:normAutofit fontScale="90000"/>
          </a:bodyPr>
          <a:lstStyle/>
          <a:p>
            <a:r>
              <a:rPr lang="en-GB" dirty="0"/>
              <a:t>Examples of relevant consequences</a:t>
            </a:r>
          </a:p>
        </p:txBody>
      </p:sp>
      <p:sp>
        <p:nvSpPr>
          <p:cNvPr id="3" name="Content Placeholder 2">
            <a:extLst>
              <a:ext uri="{FF2B5EF4-FFF2-40B4-BE49-F238E27FC236}">
                <a16:creationId xmlns:a16="http://schemas.microsoft.com/office/drawing/2014/main" id="{9763D415-7CE4-4300-A6BD-A7A31045DF48}"/>
              </a:ext>
            </a:extLst>
          </p:cNvPr>
          <p:cNvSpPr>
            <a:spLocks noGrp="1"/>
          </p:cNvSpPr>
          <p:nvPr>
            <p:ph idx="1"/>
          </p:nvPr>
        </p:nvSpPr>
        <p:spPr>
          <a:xfrm>
            <a:off x="1007604" y="4005064"/>
            <a:ext cx="7128792" cy="2780578"/>
          </a:xfrm>
          <a:solidFill>
            <a:schemeClr val="bg1"/>
          </a:solidFill>
        </p:spPr>
        <p:txBody>
          <a:bodyPr/>
          <a:lstStyle/>
          <a:p>
            <a:r>
              <a:rPr lang="en-GB" dirty="0"/>
              <a:t>Children who have deliberately made a mess in the classroom should make the choice to tidy up in their own time.</a:t>
            </a:r>
          </a:p>
          <a:p>
            <a:r>
              <a:rPr lang="en-GB" dirty="0"/>
              <a:t>A child who has wasted learning time in class should make the choice to catch up with their learning in their own free time.</a:t>
            </a:r>
          </a:p>
          <a:p>
            <a:r>
              <a:rPr lang="en-GB" dirty="0"/>
              <a:t>A child who has been rude to another pupil should make the choice to apologise and make amends.</a:t>
            </a:r>
          </a:p>
          <a:p>
            <a:r>
              <a:rPr lang="en-GB" dirty="0"/>
              <a:t>A child who has been disruptive at playtime should make the choice to miss their next playtime.</a:t>
            </a:r>
          </a:p>
          <a:p>
            <a:endParaRPr lang="en-GB" dirty="0"/>
          </a:p>
        </p:txBody>
      </p:sp>
    </p:spTree>
    <p:extLst>
      <p:ext uri="{BB962C8B-B14F-4D97-AF65-F5344CB8AC3E}">
        <p14:creationId xmlns:p14="http://schemas.microsoft.com/office/powerpoint/2010/main" val="42782288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11000" r="-1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5D145-F6CF-429C-BDDF-16BC9F4AE82E}"/>
              </a:ext>
            </a:extLst>
          </p:cNvPr>
          <p:cNvSpPr>
            <a:spLocks noGrp="1"/>
          </p:cNvSpPr>
          <p:nvPr>
            <p:ph type="title"/>
          </p:nvPr>
        </p:nvSpPr>
        <p:spPr>
          <a:xfrm>
            <a:off x="614754" y="156237"/>
            <a:ext cx="7629653" cy="660400"/>
          </a:xfrm>
          <a:solidFill>
            <a:schemeClr val="bg1"/>
          </a:solidFill>
        </p:spPr>
        <p:txBody>
          <a:bodyPr/>
          <a:lstStyle/>
          <a:p>
            <a:r>
              <a:rPr lang="en-GB" dirty="0"/>
              <a:t>Dealing with behaviour incidents</a:t>
            </a:r>
          </a:p>
        </p:txBody>
      </p:sp>
      <p:sp>
        <p:nvSpPr>
          <p:cNvPr id="3" name="Content Placeholder 2">
            <a:extLst>
              <a:ext uri="{FF2B5EF4-FFF2-40B4-BE49-F238E27FC236}">
                <a16:creationId xmlns:a16="http://schemas.microsoft.com/office/drawing/2014/main" id="{F656234D-1B94-4465-BC34-B5F9EF92F715}"/>
              </a:ext>
            </a:extLst>
          </p:cNvPr>
          <p:cNvSpPr>
            <a:spLocks noGrp="1"/>
          </p:cNvSpPr>
          <p:nvPr>
            <p:ph idx="1"/>
          </p:nvPr>
        </p:nvSpPr>
        <p:spPr>
          <a:xfrm>
            <a:off x="614754" y="980728"/>
            <a:ext cx="7629653" cy="5877272"/>
          </a:xfrm>
          <a:solidFill>
            <a:schemeClr val="bg1"/>
          </a:solidFill>
        </p:spPr>
        <p:txBody>
          <a:bodyPr>
            <a:normAutofit fontScale="77500" lnSpcReduction="20000"/>
          </a:bodyPr>
          <a:lstStyle/>
          <a:p>
            <a:pPr marL="0" indent="0">
              <a:buNone/>
            </a:pPr>
            <a:r>
              <a:rPr lang="en-GB" dirty="0"/>
              <a:t>Use as appropriate - a look, moving to stand beside the pupil, praising someone who is following the expectation, a short instruction to stop what they are doing.</a:t>
            </a:r>
          </a:p>
          <a:p>
            <a:endParaRPr lang="en-GB" dirty="0"/>
          </a:p>
          <a:p>
            <a:pPr marL="0" indent="0">
              <a:buNone/>
            </a:pPr>
            <a:r>
              <a:rPr lang="en-GB" dirty="0"/>
              <a:t>Repeat the expectations to the pupil - no more than twice. </a:t>
            </a:r>
          </a:p>
          <a:p>
            <a:endParaRPr lang="en-GB" dirty="0"/>
          </a:p>
          <a:p>
            <a:pPr marL="0" indent="0">
              <a:buNone/>
            </a:pPr>
            <a:r>
              <a:rPr lang="en-GB" dirty="0"/>
              <a:t>Move the pupil to another area in the classroom and ensure they understand the consequence of not following the instruction. Clearly remind pupils of the expectation.</a:t>
            </a:r>
          </a:p>
          <a:p>
            <a:endParaRPr lang="en-GB" dirty="0"/>
          </a:p>
          <a:p>
            <a:pPr marL="0" indent="0">
              <a:buNone/>
            </a:pPr>
            <a:r>
              <a:rPr lang="en-GB" dirty="0"/>
              <a:t>Pupils who choose to waste learning time are required to make up lost learning time with the class teacher at break time or lunchtime. Parents will be contacted if a child's poor choices persist.</a:t>
            </a:r>
          </a:p>
          <a:p>
            <a:pPr marL="0" indent="0">
              <a:buNone/>
            </a:pPr>
            <a:r>
              <a:rPr lang="en-US" b="1" dirty="0"/>
              <a:t>If low level </a:t>
            </a:r>
            <a:r>
              <a:rPr lang="en-US" b="1" dirty="0" err="1"/>
              <a:t>behaviour</a:t>
            </a:r>
            <a:r>
              <a:rPr lang="en-US" b="1" dirty="0"/>
              <a:t> persists then…</a:t>
            </a:r>
            <a:endParaRPr lang="en-GB" dirty="0"/>
          </a:p>
          <a:p>
            <a:pPr marL="0" indent="0">
              <a:buNone/>
            </a:pPr>
            <a:r>
              <a:rPr lang="en-US" dirty="0"/>
              <a:t> </a:t>
            </a:r>
            <a:endParaRPr lang="en-GB" dirty="0"/>
          </a:p>
          <a:p>
            <a:pPr marL="0" indent="0">
              <a:buNone/>
            </a:pPr>
            <a:r>
              <a:rPr lang="en-US" dirty="0"/>
              <a:t>The child will be taken to another classroom to calm down and reflect on their </a:t>
            </a:r>
            <a:r>
              <a:rPr lang="en-US" dirty="0" err="1"/>
              <a:t>behaviour</a:t>
            </a:r>
            <a:r>
              <a:rPr lang="en-US" dirty="0"/>
              <a:t> for a 10 minute period. They are expected to return to class and make positive choices.  </a:t>
            </a:r>
            <a:endParaRPr lang="en-GB" dirty="0"/>
          </a:p>
          <a:p>
            <a:pPr marL="0" indent="0">
              <a:buNone/>
            </a:pPr>
            <a:r>
              <a:rPr lang="en-US" dirty="0"/>
              <a:t>Parents will be contacted if </a:t>
            </a:r>
            <a:r>
              <a:rPr lang="en-US" dirty="0" err="1"/>
              <a:t>classteachers</a:t>
            </a:r>
            <a:r>
              <a:rPr lang="en-US" dirty="0"/>
              <a:t> are concerned with </a:t>
            </a:r>
            <a:r>
              <a:rPr lang="en-US" dirty="0" err="1"/>
              <a:t>behaviour</a:t>
            </a:r>
            <a:r>
              <a:rPr lang="en-US" dirty="0"/>
              <a:t> of a particular pupil. Parents may be asked to meet with the </a:t>
            </a:r>
            <a:r>
              <a:rPr lang="en-US" dirty="0" err="1"/>
              <a:t>classteacher</a:t>
            </a:r>
            <a:r>
              <a:rPr lang="en-US" dirty="0"/>
              <a:t> regularly to monitor </a:t>
            </a:r>
            <a:r>
              <a:rPr lang="en-US" dirty="0" err="1"/>
              <a:t>behaviour</a:t>
            </a:r>
            <a:r>
              <a:rPr lang="en-US" dirty="0"/>
              <a:t> (e.g. parents may come in on a Friday afternoon to review the week). </a:t>
            </a:r>
            <a:endParaRPr lang="en-GB" dirty="0"/>
          </a:p>
          <a:p>
            <a:pPr marL="0" indent="0">
              <a:buNone/>
            </a:pPr>
            <a:r>
              <a:rPr lang="en-US" dirty="0"/>
              <a:t>For pupils causing concern as a result of persistent poor choices then a ‘</a:t>
            </a:r>
            <a:r>
              <a:rPr lang="en-US" b="1" dirty="0" err="1"/>
              <a:t>behaviour</a:t>
            </a:r>
            <a:r>
              <a:rPr lang="en-US" b="1" dirty="0"/>
              <a:t> support plan’ </a:t>
            </a:r>
            <a:r>
              <a:rPr lang="en-US" dirty="0"/>
              <a:t>will be implemented which sets out what is expected of that child and the consequences of continued poor choices.  </a:t>
            </a:r>
          </a:p>
          <a:p>
            <a:pPr marL="0" indent="0">
              <a:buNone/>
            </a:pPr>
            <a:r>
              <a:rPr lang="en-US" dirty="0"/>
              <a:t>Reward charts may be put in place to help manage </a:t>
            </a:r>
            <a:r>
              <a:rPr lang="en-US" dirty="0" err="1"/>
              <a:t>behaviour</a:t>
            </a:r>
            <a:r>
              <a:rPr lang="en-US" dirty="0"/>
              <a:t>. These behavior support plans will be written with the children and with input from the key adults.</a:t>
            </a:r>
            <a:endParaRPr lang="en-GB" dirty="0"/>
          </a:p>
          <a:p>
            <a:endParaRPr lang="en-GB" dirty="0"/>
          </a:p>
        </p:txBody>
      </p:sp>
    </p:spTree>
    <p:extLst>
      <p:ext uri="{BB962C8B-B14F-4D97-AF65-F5344CB8AC3E}">
        <p14:creationId xmlns:p14="http://schemas.microsoft.com/office/powerpoint/2010/main" val="11869575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7000" r="-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3CC04-DFBB-41AB-A439-586CC370548C}"/>
              </a:ext>
            </a:extLst>
          </p:cNvPr>
          <p:cNvSpPr>
            <a:spLocks noGrp="1"/>
          </p:cNvSpPr>
          <p:nvPr>
            <p:ph type="title"/>
          </p:nvPr>
        </p:nvSpPr>
        <p:spPr>
          <a:xfrm>
            <a:off x="539552" y="116632"/>
            <a:ext cx="7994849" cy="731168"/>
          </a:xfrm>
          <a:solidFill>
            <a:schemeClr val="bg1"/>
          </a:solidFill>
        </p:spPr>
        <p:txBody>
          <a:bodyPr/>
          <a:lstStyle/>
          <a:p>
            <a:r>
              <a:rPr lang="en-GB" dirty="0"/>
              <a:t>More Severe Behaviour Incidents</a:t>
            </a:r>
          </a:p>
        </p:txBody>
      </p:sp>
      <p:sp>
        <p:nvSpPr>
          <p:cNvPr id="3" name="Content Placeholder 2">
            <a:extLst>
              <a:ext uri="{FF2B5EF4-FFF2-40B4-BE49-F238E27FC236}">
                <a16:creationId xmlns:a16="http://schemas.microsoft.com/office/drawing/2014/main" id="{0DD68809-23D2-40D3-9006-FFF181538C02}"/>
              </a:ext>
            </a:extLst>
          </p:cNvPr>
          <p:cNvSpPr>
            <a:spLocks noGrp="1"/>
          </p:cNvSpPr>
          <p:nvPr>
            <p:ph idx="1"/>
          </p:nvPr>
        </p:nvSpPr>
        <p:spPr>
          <a:xfrm>
            <a:off x="539552" y="1268760"/>
            <a:ext cx="7994848" cy="5184576"/>
          </a:xfrm>
          <a:solidFill>
            <a:schemeClr val="bg1"/>
          </a:solidFill>
        </p:spPr>
        <p:txBody>
          <a:bodyPr>
            <a:normAutofit fontScale="85000" lnSpcReduction="10000"/>
          </a:bodyPr>
          <a:lstStyle/>
          <a:p>
            <a:r>
              <a:rPr lang="en-GB" dirty="0"/>
              <a:t>Serious physical aggression to staff or pupils.</a:t>
            </a:r>
          </a:p>
          <a:p>
            <a:endParaRPr lang="en-GB" dirty="0"/>
          </a:p>
          <a:p>
            <a:r>
              <a:rPr lang="en-GB" dirty="0"/>
              <a:t>Persistent verbal abuse.</a:t>
            </a:r>
          </a:p>
          <a:p>
            <a:endParaRPr lang="en-GB" dirty="0"/>
          </a:p>
          <a:p>
            <a:r>
              <a:rPr lang="en-GB" dirty="0"/>
              <a:t>Refusal to accept an instruction leading to an unsafe situation i.e. directly challenging staff with risk to children’s or adults safety.</a:t>
            </a:r>
          </a:p>
          <a:p>
            <a:endParaRPr lang="en-GB" dirty="0"/>
          </a:p>
          <a:p>
            <a:r>
              <a:rPr lang="en-GB" dirty="0"/>
              <a:t>Serious wilful damage to property.</a:t>
            </a:r>
          </a:p>
          <a:p>
            <a:endParaRPr lang="en-GB" dirty="0"/>
          </a:p>
          <a:p>
            <a:pPr marL="0" indent="0">
              <a:buNone/>
            </a:pPr>
            <a:r>
              <a:rPr lang="en-US" dirty="0"/>
              <a:t>Use the appropriate intervention to de-escalate and then remove the pupil to a safe place. </a:t>
            </a:r>
          </a:p>
          <a:p>
            <a:pPr marL="0" indent="0">
              <a:buNone/>
            </a:pPr>
            <a:r>
              <a:rPr lang="en-US" dirty="0"/>
              <a:t> In such severe cases if pupils fail to learn from their choices then they will be excluded for a minimum of one day.  </a:t>
            </a:r>
          </a:p>
          <a:p>
            <a:pPr marL="0" indent="0">
              <a:buNone/>
            </a:pPr>
            <a:r>
              <a:rPr lang="en-US" dirty="0"/>
              <a:t>We always aim to exclude pupils internally where possible.  </a:t>
            </a:r>
          </a:p>
          <a:p>
            <a:pPr marL="0" indent="0">
              <a:buNone/>
            </a:pPr>
            <a:r>
              <a:rPr lang="en-US" dirty="0"/>
              <a:t>An internal exclusion may include spending time in another class for a limited time and losing privileges such as playtime with their friends. </a:t>
            </a:r>
          </a:p>
          <a:p>
            <a:pPr marL="0" indent="0">
              <a:buNone/>
            </a:pPr>
            <a:r>
              <a:rPr lang="en-US" dirty="0"/>
              <a:t> Teachers will set appropriate work for pupils to complete during the internal exclusion.</a:t>
            </a:r>
            <a:endParaRPr lang="en-GB" dirty="0"/>
          </a:p>
          <a:p>
            <a:endParaRPr lang="en-GB" dirty="0"/>
          </a:p>
          <a:p>
            <a:endParaRPr lang="en-GB" dirty="0"/>
          </a:p>
        </p:txBody>
      </p:sp>
    </p:spTree>
    <p:extLst>
      <p:ext uri="{BB962C8B-B14F-4D97-AF65-F5344CB8AC3E}">
        <p14:creationId xmlns:p14="http://schemas.microsoft.com/office/powerpoint/2010/main" val="25211834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l="-5000" r="-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45831-E655-44E0-A377-EA25E57E4358}"/>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75FAFD90-3063-41E1-834D-40AFEA437F4F}"/>
              </a:ext>
            </a:extLst>
          </p:cNvPr>
          <p:cNvPicPr>
            <a:picLocks noGrp="1" noChangeAspect="1"/>
          </p:cNvPicPr>
          <p:nvPr>
            <p:ph idx="1"/>
          </p:nvPr>
        </p:nvPicPr>
        <p:blipFill>
          <a:blip r:embed="rId4"/>
          <a:stretch>
            <a:fillRect/>
          </a:stretch>
        </p:blipFill>
        <p:spPr>
          <a:xfrm>
            <a:off x="899592" y="1412776"/>
            <a:ext cx="6268342" cy="4701257"/>
          </a:xfrm>
          <a:prstGeom prst="rect">
            <a:avLst/>
          </a:prstGeom>
        </p:spPr>
      </p:pic>
    </p:spTree>
    <p:extLst>
      <p:ext uri="{BB962C8B-B14F-4D97-AF65-F5344CB8AC3E}">
        <p14:creationId xmlns:p14="http://schemas.microsoft.com/office/powerpoint/2010/main" val="352444484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18702</TotalTime>
  <Words>1715</Words>
  <Application>Microsoft Office PowerPoint</Application>
  <PresentationFormat>On-screen Show (4:3)</PresentationFormat>
  <Paragraphs>161</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Trebuchet MS</vt:lpstr>
      <vt:lpstr>Wingdings 3</vt:lpstr>
      <vt:lpstr>Facet</vt:lpstr>
      <vt:lpstr>PowerPoint Presentation</vt:lpstr>
      <vt:lpstr>PowerPoint Presentation</vt:lpstr>
      <vt:lpstr>Background and Research</vt:lpstr>
      <vt:lpstr>PowerPoint Presentation</vt:lpstr>
      <vt:lpstr>The Vision </vt:lpstr>
      <vt:lpstr>PowerPoint Presentation</vt:lpstr>
      <vt:lpstr>PowerPoint Presentation</vt:lpstr>
      <vt:lpstr>PowerPoint Presentation</vt:lpstr>
      <vt:lpstr>A School Culture of Excellence is…</vt:lpstr>
      <vt:lpstr>Nurture</vt:lpstr>
      <vt:lpstr>Golden Valley Behaviour Policy Rationale </vt:lpstr>
      <vt:lpstr>Aims</vt:lpstr>
      <vt:lpstr>Three School Expectations</vt:lpstr>
      <vt:lpstr>Wonderful Walking </vt:lpstr>
      <vt:lpstr>Wonderful Listening </vt:lpstr>
      <vt:lpstr>STEPS teaches children how to be polite and respectful. Someone who is polite has good manners and behaves in a way that is kind and respectful to all children and adults </vt:lpstr>
      <vt:lpstr>Shape teaches children to speak loud and proud so that everyone can hear what they are saying.</vt:lpstr>
      <vt:lpstr>We will recognise acceptable behaviour in the following ways:</vt:lpstr>
      <vt:lpstr>The staff at Golden Valley Primary School make the following commitments to their pupils:</vt:lpstr>
      <vt:lpstr>Consequences </vt:lpstr>
      <vt:lpstr>Examples of relevant consequences</vt:lpstr>
      <vt:lpstr>Dealing with behaviour incidents</vt:lpstr>
      <vt:lpstr>More Severe Behaviour Incidents</vt:lpstr>
      <vt:lpstr>PowerPoint Presentation</vt:lpstr>
    </vt:vector>
  </TitlesOfParts>
  <Company>Golden Valley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klynch</dc:creator>
  <cp:lastModifiedBy>Richard Riordan</cp:lastModifiedBy>
  <cp:revision>291</cp:revision>
  <cp:lastPrinted>2024-09-25T15:32:07Z</cp:lastPrinted>
  <dcterms:created xsi:type="dcterms:W3CDTF">2010-08-31T12:24:10Z</dcterms:created>
  <dcterms:modified xsi:type="dcterms:W3CDTF">2024-09-26T12:56:45Z</dcterms:modified>
</cp:coreProperties>
</file>