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0"/>
  </p:notesMasterIdLst>
  <p:sldIdLst>
    <p:sldId id="257" r:id="rId5"/>
    <p:sldId id="266" r:id="rId6"/>
    <p:sldId id="273" r:id="rId7"/>
    <p:sldId id="261" r:id="rId8"/>
    <p:sldId id="288" r:id="rId9"/>
    <p:sldId id="262" r:id="rId10"/>
    <p:sldId id="293" r:id="rId11"/>
    <p:sldId id="290" r:id="rId12"/>
    <p:sldId id="292" r:id="rId13"/>
    <p:sldId id="282" r:id="rId14"/>
    <p:sldId id="286" r:id="rId15"/>
    <p:sldId id="291" r:id="rId16"/>
    <p:sldId id="287" r:id="rId17"/>
    <p:sldId id="289" r:id="rId18"/>
    <p:sldId id="25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0BE02A-374A-A8D4-A9CE-EF9F9A3BA1C3}" v="10" dt="2022-01-11T08:50:47.940"/>
    <p1510:client id="{3E441851-8866-1775-D4BD-85F8DEE4E7E1}" v="1" dt="2022-02-02T22:09:41.735"/>
    <p1510:client id="{535AD546-107E-AC9B-D435-8B3647B34E48}" v="256" dt="2022-01-05T14:23:16.324"/>
    <p1510:client id="{58F69E4F-C886-1DC9-D23A-258BA735E97C}" v="330" dt="2022-01-06T13:42:43.854"/>
    <p1510:client id="{5A45B13D-B7F3-8FC7-A046-6C0D24B7F0AB}" v="954" dt="2022-01-16T22:01:51.500"/>
    <p1510:client id="{7E3B23A0-B6D6-A748-B7DF-873E7ED098BF}" v="9" dt="2022-02-15T15:57:52.514"/>
    <p1510:client id="{7F900B38-40E5-8B06-07EC-D3B3B4AF4981}" v="391" dt="2022-01-02T20:25:17.416"/>
    <p1510:client id="{928413A5-FACA-AA95-4699-097F764AC594}" v="4" dt="2022-02-08T18:35:36.713"/>
    <p1510:client id="{C54F20A1-6283-0951-175C-1040DC8BE200}" v="2" dt="2022-01-18T15:47:09.2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026" autoAdjust="0"/>
  </p:normalViewPr>
  <p:slideViewPr>
    <p:cSldViewPr snapToGrid="0">
      <p:cViewPr varScale="1">
        <p:scale>
          <a:sx n="61" d="100"/>
          <a:sy n="61" d="100"/>
        </p:scale>
        <p:origin x="1493" y="53"/>
      </p:cViewPr>
      <p:guideLst/>
    </p:cSldViewPr>
  </p:slideViewPr>
  <p:notesTextViewPr>
    <p:cViewPr>
      <p:scale>
        <a:sx n="1" d="1"/>
        <a:sy n="1" d="1"/>
      </p:scale>
      <p:origin x="0" y="-149"/>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ine Ashman" userId="S::janineashman@sppschool.uk::c67ffe5e-16b6-42dc-a432-9337143443bf" providerId="AD" clId="Web-{7E3B23A0-B6D6-A748-B7DF-873E7ED098BF}"/>
    <pc:docChg chg="delSld modSld">
      <pc:chgData name="Janine Ashman" userId="S::janineashman@sppschool.uk::c67ffe5e-16b6-42dc-a432-9337143443bf" providerId="AD" clId="Web-{7E3B23A0-B6D6-A748-B7DF-873E7ED098BF}" dt="2022-02-15T15:57:52.514" v="9"/>
      <pc:docMkLst>
        <pc:docMk/>
      </pc:docMkLst>
      <pc:sldChg chg="modSp">
        <pc:chgData name="Janine Ashman" userId="S::janineashman@sppschool.uk::c67ffe5e-16b6-42dc-a432-9337143443bf" providerId="AD" clId="Web-{7E3B23A0-B6D6-A748-B7DF-873E7ED098BF}" dt="2022-02-15T15:57:31.810" v="4" actId="20577"/>
        <pc:sldMkLst>
          <pc:docMk/>
          <pc:sldMk cId="3558472903" sldId="256"/>
        </pc:sldMkLst>
        <pc:spChg chg="mod">
          <ac:chgData name="Janine Ashman" userId="S::janineashman@sppschool.uk::c67ffe5e-16b6-42dc-a432-9337143443bf" providerId="AD" clId="Web-{7E3B23A0-B6D6-A748-B7DF-873E7ED098BF}" dt="2022-02-15T15:57:31.810" v="4" actId="20577"/>
          <ac:spMkLst>
            <pc:docMk/>
            <pc:sldMk cId="3558472903" sldId="256"/>
            <ac:spMk id="5" creationId="{9026D875-81BE-4246-9B12-0A45835B262A}"/>
          </ac:spMkLst>
        </pc:spChg>
      </pc:sldChg>
      <pc:sldChg chg="modSp">
        <pc:chgData name="Janine Ashman" userId="S::janineashman@sppschool.uk::c67ffe5e-16b6-42dc-a432-9337143443bf" providerId="AD" clId="Web-{7E3B23A0-B6D6-A748-B7DF-873E7ED098BF}" dt="2022-02-15T15:57:48.467" v="8" actId="20577"/>
        <pc:sldMkLst>
          <pc:docMk/>
          <pc:sldMk cId="3957661510" sldId="259"/>
        </pc:sldMkLst>
        <pc:spChg chg="mod">
          <ac:chgData name="Janine Ashman" userId="S::janineashman@sppschool.uk::c67ffe5e-16b6-42dc-a432-9337143443bf" providerId="AD" clId="Web-{7E3B23A0-B6D6-A748-B7DF-873E7ED098BF}" dt="2022-02-15T15:57:48.467" v="8" actId="20577"/>
          <ac:spMkLst>
            <pc:docMk/>
            <pc:sldMk cId="3957661510" sldId="259"/>
            <ac:spMk id="3" creationId="{1D2FB36C-A9E2-C14F-8814-71A8E43D7F43}"/>
          </ac:spMkLst>
        </pc:spChg>
      </pc:sldChg>
      <pc:sldChg chg="del">
        <pc:chgData name="Janine Ashman" userId="S::janineashman@sppschool.uk::c67ffe5e-16b6-42dc-a432-9337143443bf" providerId="AD" clId="Web-{7E3B23A0-B6D6-A748-B7DF-873E7ED098BF}" dt="2022-02-15T15:57:52.514" v="9"/>
        <pc:sldMkLst>
          <pc:docMk/>
          <pc:sldMk cId="2109241287" sldId="282"/>
        </pc:sldMkLst>
      </pc:sldChg>
    </pc:docChg>
  </pc:docChgLst>
  <pc:docChgLst>
    <pc:chgData name="Gemma Larner" userId="S::gemmalarner@sppschool.uk::2e9ebf4f-81fe-4621-9bb1-fdb1654dc2ce" providerId="AD" clId="Web-{928413A5-FACA-AA95-4699-097F764AC594}"/>
    <pc:docChg chg="modSld">
      <pc:chgData name="Gemma Larner" userId="S::gemmalarner@sppschool.uk::2e9ebf4f-81fe-4621-9bb1-fdb1654dc2ce" providerId="AD" clId="Web-{928413A5-FACA-AA95-4699-097F764AC594}" dt="2022-02-08T18:35:36.713" v="3" actId="1076"/>
      <pc:docMkLst>
        <pc:docMk/>
      </pc:docMkLst>
      <pc:sldChg chg="delSp modSp">
        <pc:chgData name="Gemma Larner" userId="S::gemmalarner@sppschool.uk::2e9ebf4f-81fe-4621-9bb1-fdb1654dc2ce" providerId="AD" clId="Web-{928413A5-FACA-AA95-4699-097F764AC594}" dt="2022-02-08T18:35:36.713" v="3" actId="1076"/>
        <pc:sldMkLst>
          <pc:docMk/>
          <pc:sldMk cId="703118035" sldId="279"/>
        </pc:sldMkLst>
        <pc:spChg chg="del">
          <ac:chgData name="Gemma Larner" userId="S::gemmalarner@sppschool.uk::2e9ebf4f-81fe-4621-9bb1-fdb1654dc2ce" providerId="AD" clId="Web-{928413A5-FACA-AA95-4699-097F764AC594}" dt="2022-02-08T18:35:27.010" v="2"/>
          <ac:spMkLst>
            <pc:docMk/>
            <pc:sldMk cId="703118035" sldId="279"/>
            <ac:spMk id="10" creationId="{00000000-0000-0000-0000-000000000000}"/>
          </ac:spMkLst>
        </pc:spChg>
        <pc:picChg chg="mod">
          <ac:chgData name="Gemma Larner" userId="S::gemmalarner@sppschool.uk::2e9ebf4f-81fe-4621-9bb1-fdb1654dc2ce" providerId="AD" clId="Web-{928413A5-FACA-AA95-4699-097F764AC594}" dt="2022-02-08T18:35:36.713" v="3" actId="1076"/>
          <ac:picMkLst>
            <pc:docMk/>
            <pc:sldMk cId="703118035" sldId="279"/>
            <ac:picMk id="3" creationId="{00000000-0000-0000-0000-000000000000}"/>
          </ac:picMkLst>
        </pc:picChg>
        <pc:picChg chg="del mod">
          <ac:chgData name="Gemma Larner" userId="S::gemmalarner@sppschool.uk::2e9ebf4f-81fe-4621-9bb1-fdb1654dc2ce" providerId="AD" clId="Web-{928413A5-FACA-AA95-4699-097F764AC594}" dt="2022-02-08T18:35:21.932" v="1"/>
          <ac:picMkLst>
            <pc:docMk/>
            <pc:sldMk cId="703118035" sldId="279"/>
            <ac:picMk id="4" creationId="{00000000-0000-0000-0000-000000000000}"/>
          </ac:picMkLst>
        </pc:picChg>
      </pc:sldChg>
    </pc:docChg>
  </pc:docChgLst>
  <pc:docChgLst>
    <pc:chgData name="Charlotte Vickers" userId="S::charlottevickers@sppschool.uk::0ba44d3a-9531-4e46-b5dc-16c964dee256" providerId="AD" clId="Web-{019AD0D9-6FA3-3B41-F573-A001B5757412}"/>
    <pc:docChg chg="modSld">
      <pc:chgData name="Charlotte Vickers" userId="S::charlottevickers@sppschool.uk::0ba44d3a-9531-4e46-b5dc-16c964dee256" providerId="AD" clId="Web-{019AD0D9-6FA3-3B41-F573-A001B5757412}" dt="2022-08-31T19:50:58.164" v="5"/>
      <pc:docMkLst>
        <pc:docMk/>
      </pc:docMkLst>
      <pc:sldChg chg="modNotes">
        <pc:chgData name="Charlotte Vickers" userId="S::charlottevickers@sppschool.uk::0ba44d3a-9531-4e46-b5dc-16c964dee256" providerId="AD" clId="Web-{019AD0D9-6FA3-3B41-F573-A001B5757412}" dt="2022-08-31T19:50:58.164" v="5"/>
        <pc:sldMkLst>
          <pc:docMk/>
          <pc:sldMk cId="1521706342" sldId="262"/>
        </pc:sldMkLst>
      </pc:sldChg>
      <pc:sldChg chg="modNotes">
        <pc:chgData name="Charlotte Vickers" userId="S::charlottevickers@sppschool.uk::0ba44d3a-9531-4e46-b5dc-16c964dee256" providerId="AD" clId="Web-{019AD0D9-6FA3-3B41-F573-A001B5757412}" dt="2022-08-31T19:38:47.377" v="1"/>
        <pc:sldMkLst>
          <pc:docMk/>
          <pc:sldMk cId="3721322069" sldId="2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52FB4D-1BE7-4D25-870E-AB8781B80D46}" type="datetimeFigureOut">
              <a:rPr lang="en-GB" smtClean="0"/>
              <a:t>08/10/2024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B1EC7-7EDE-4E0E-B99C-BE8095939C3D}" type="slidenum">
              <a:rPr lang="en-GB" smtClean="0"/>
              <a:t>‹#›</a:t>
            </a:fld>
            <a:endParaRPr lang="en-GB"/>
          </a:p>
        </p:txBody>
      </p:sp>
    </p:spTree>
    <p:extLst>
      <p:ext uri="{BB962C8B-B14F-4D97-AF65-F5344CB8AC3E}">
        <p14:creationId xmlns:p14="http://schemas.microsoft.com/office/powerpoint/2010/main" val="3462422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 to the session. We are really pleased to get together to share further information about the teaching of phonics and early </a:t>
            </a:r>
            <a:r>
              <a:rPr lang="en-US" dirty="0" smtClean="0"/>
              <a:t>reading, </a:t>
            </a:r>
            <a:r>
              <a:rPr lang="en-US" dirty="0" smtClean="0"/>
              <a:t>and are very grateful for you</a:t>
            </a:r>
            <a:r>
              <a:rPr lang="en-US" baseline="0" dirty="0" smtClean="0"/>
              <a:t>r time and support. </a:t>
            </a:r>
            <a:r>
              <a:rPr lang="en-US" dirty="0" smtClean="0"/>
              <a:t>Reading is one of the most important things we can teach our children. We want all our children to be avid readers with a love for all different types of literature. </a:t>
            </a:r>
          </a:p>
          <a:p>
            <a:endParaRPr lang="en-GB" dirty="0"/>
          </a:p>
        </p:txBody>
      </p:sp>
      <p:sp>
        <p:nvSpPr>
          <p:cNvPr id="4" name="Slide Number Placeholder 3"/>
          <p:cNvSpPr>
            <a:spLocks noGrp="1"/>
          </p:cNvSpPr>
          <p:nvPr>
            <p:ph type="sldNum" sz="quarter" idx="5"/>
          </p:nvPr>
        </p:nvSpPr>
        <p:spPr/>
        <p:txBody>
          <a:bodyPr/>
          <a:lstStyle/>
          <a:p>
            <a:fld id="{A19B1EC7-7EDE-4E0E-B99C-BE8095939C3D}" type="slidenum">
              <a:rPr lang="en-GB" smtClean="0"/>
              <a:t>1</a:t>
            </a:fld>
            <a:endParaRPr lang="en-GB"/>
          </a:p>
        </p:txBody>
      </p:sp>
    </p:spTree>
    <p:extLst>
      <p:ext uri="{BB962C8B-B14F-4D97-AF65-F5344CB8AC3E}">
        <p14:creationId xmlns:p14="http://schemas.microsoft.com/office/powerpoint/2010/main" val="2555944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We</a:t>
            </a:r>
            <a:r>
              <a:rPr lang="en-GB" sz="1200" kern="1200" baseline="0" dirty="0" smtClean="0">
                <a:solidFill>
                  <a:schemeClr val="tx1"/>
                </a:solidFill>
                <a:effectLst/>
                <a:latin typeface="+mn-lt"/>
                <a:ea typeface="+mn-ea"/>
                <a:cs typeface="+mn-cs"/>
              </a:rPr>
              <a:t> read for many different purposes…</a:t>
            </a: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In EYFS and KS1, pupils are very much focused on learning to read. As they move higher up the school and into secondary education and beyond they will be reading to learn. So it is vitally important that we support our youngest pupils to quickly learn to read.  We want every child to love reading and to do this we must make sure that it is a pleasurable experience and that they can read with accuracy and fluency so they can access as many opportunities as possible. </a:t>
            </a:r>
          </a:p>
          <a:p>
            <a:endParaRPr lang="en-GB" dirty="0" smtClean="0"/>
          </a:p>
          <a:p>
            <a:r>
              <a:rPr lang="en-GB" sz="1200" kern="1200" dirty="0" smtClean="0">
                <a:solidFill>
                  <a:schemeClr val="tx1"/>
                </a:solidFill>
                <a:effectLst/>
                <a:latin typeface="+mn-lt"/>
                <a:ea typeface="+mn-ea"/>
                <a:cs typeface="+mn-cs"/>
              </a:rPr>
              <a:t>Over the past 50 years schools have taught children to read using lots of different approaches. But, thanks to research we know that systematic synthetic phonics is the best way to teach children to read. We know this might be different to how you were taught to read so we hope this session supports your understanding of what phonics is, how phonics is taught at GV and how you can best support your child with reading at home. </a:t>
            </a:r>
          </a:p>
          <a:p>
            <a:r>
              <a:rPr lang="en-GB" sz="1200" kern="1200" dirty="0" smtClean="0">
                <a:solidFill>
                  <a:schemeClr val="tx1"/>
                </a:solidFill>
                <a:effectLst/>
                <a:latin typeface="+mn-lt"/>
                <a:ea typeface="+mn-ea"/>
                <a:cs typeface="+mn-cs"/>
              </a:rPr>
              <a:t>We</a:t>
            </a:r>
            <a:r>
              <a:rPr lang="en-GB" sz="1200" kern="1200" baseline="0" dirty="0" smtClean="0">
                <a:solidFill>
                  <a:schemeClr val="tx1"/>
                </a:solidFill>
                <a:effectLst/>
                <a:latin typeface="+mn-lt"/>
                <a:ea typeface="+mn-ea"/>
                <a:cs typeface="+mn-cs"/>
              </a:rPr>
              <a:t> use </a:t>
            </a:r>
            <a:r>
              <a:rPr lang="en-GB" sz="1200" kern="1200" dirty="0" smtClean="0">
                <a:solidFill>
                  <a:schemeClr val="tx1"/>
                </a:solidFill>
                <a:effectLst/>
                <a:latin typeface="+mn-lt"/>
                <a:ea typeface="+mn-ea"/>
                <a:cs typeface="+mn-cs"/>
              </a:rPr>
              <a:t>the </a:t>
            </a:r>
            <a:r>
              <a:rPr lang="en-GB" sz="1200" kern="1200" dirty="0" smtClean="0">
                <a:solidFill>
                  <a:schemeClr val="tx1"/>
                </a:solidFill>
                <a:effectLst/>
                <a:latin typeface="+mn-lt"/>
                <a:ea typeface="+mn-ea"/>
                <a:cs typeface="+mn-cs"/>
              </a:rPr>
              <a:t>Department for Education validated scheme, Unlocking Letters and Sounds. All children in the school will use Unlocking Letters and Sounds to teach their phonics and early reading. All staff have had training with this scheme so they are experts at using it. </a:t>
            </a:r>
          </a:p>
          <a:p>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2</a:t>
            </a:fld>
            <a:endParaRPr lang="en-GB"/>
          </a:p>
        </p:txBody>
      </p:sp>
    </p:spTree>
    <p:extLst>
      <p:ext uri="{BB962C8B-B14F-4D97-AF65-F5344CB8AC3E}">
        <p14:creationId xmlns:p14="http://schemas.microsoft.com/office/powerpoint/2010/main" val="34662094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Quick reminder: Phonics teaches the link between the words we read/say and the words we write on the page. It teaches how the letters in written words represent the sounds we say in spoken words – this is called decoding. </a:t>
            </a:r>
          </a:p>
          <a:p>
            <a:r>
              <a:rPr lang="en-GB" sz="1200" kern="1200" dirty="0" smtClean="0">
                <a:solidFill>
                  <a:schemeClr val="tx1"/>
                </a:solidFill>
                <a:effectLst/>
                <a:latin typeface="+mn-lt"/>
                <a:ea typeface="+mn-ea"/>
                <a:cs typeface="+mn-cs"/>
              </a:rPr>
              <a:t>Say the word </a:t>
            </a:r>
            <a:r>
              <a:rPr lang="en-GB" sz="1200" b="1" kern="1200" dirty="0" smtClean="0">
                <a:solidFill>
                  <a:schemeClr val="tx1"/>
                </a:solidFill>
                <a:effectLst/>
                <a:latin typeface="+mn-lt"/>
                <a:ea typeface="+mn-ea"/>
                <a:cs typeface="+mn-cs"/>
              </a:rPr>
              <a:t>FARM</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When we say this word we say lots of sounds very quickly – so quickly we hardly notice the sound each letter makes. </a:t>
            </a:r>
          </a:p>
          <a:p>
            <a:r>
              <a:rPr lang="en-GB" sz="1200" kern="1200" dirty="0" smtClean="0">
                <a:solidFill>
                  <a:schemeClr val="tx1"/>
                </a:solidFill>
                <a:effectLst/>
                <a:latin typeface="+mn-lt"/>
                <a:ea typeface="+mn-ea"/>
                <a:cs typeface="+mn-cs"/>
              </a:rPr>
              <a:t>Say the sounds in </a:t>
            </a:r>
            <a:r>
              <a:rPr lang="en-GB" sz="1200" b="1" kern="1200" dirty="0" smtClean="0">
                <a:solidFill>
                  <a:schemeClr val="tx1"/>
                </a:solidFill>
                <a:effectLst/>
                <a:latin typeface="+mn-lt"/>
                <a:ea typeface="+mn-ea"/>
                <a:cs typeface="+mn-cs"/>
              </a:rPr>
              <a:t>FARM f-</a:t>
            </a:r>
            <a:r>
              <a:rPr lang="en-GB" sz="1200" b="1" kern="1200" dirty="0" err="1" smtClean="0">
                <a:solidFill>
                  <a:schemeClr val="tx1"/>
                </a:solidFill>
                <a:effectLst/>
                <a:latin typeface="+mn-lt"/>
                <a:ea typeface="+mn-ea"/>
                <a:cs typeface="+mn-cs"/>
              </a:rPr>
              <a:t>ar</a:t>
            </a:r>
            <a:r>
              <a:rPr lang="en-GB" sz="1200" b="1" kern="1200" dirty="0" smtClean="0">
                <a:solidFill>
                  <a:schemeClr val="tx1"/>
                </a:solidFill>
                <a:effectLst/>
                <a:latin typeface="+mn-lt"/>
                <a:ea typeface="+mn-ea"/>
                <a:cs typeface="+mn-cs"/>
              </a:rPr>
              <a:t>-m</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What sounds can we hear?  When we write the word farm we represent each sound with a letter or a sequence of letters. </a:t>
            </a:r>
          </a:p>
          <a:p>
            <a:r>
              <a:rPr lang="en-GB" sz="1200" kern="1200" dirty="0" smtClean="0">
                <a:solidFill>
                  <a:schemeClr val="tx1"/>
                </a:solidFill>
                <a:effectLst/>
                <a:latin typeface="+mn-lt"/>
                <a:ea typeface="+mn-ea"/>
                <a:cs typeface="+mn-cs"/>
              </a:rPr>
              <a:t>This is phonics! </a:t>
            </a:r>
          </a:p>
          <a:p>
            <a:r>
              <a:rPr lang="en-GB" sz="1200" kern="1200" dirty="0" smtClean="0">
                <a:solidFill>
                  <a:schemeClr val="tx1"/>
                </a:solidFill>
                <a:effectLst/>
                <a:latin typeface="+mn-lt"/>
                <a:ea typeface="+mn-ea"/>
                <a:cs typeface="+mn-cs"/>
              </a:rPr>
              <a:t>There is some technical vocabulary that we use for phonics and that your children will use. </a:t>
            </a:r>
          </a:p>
          <a:p>
            <a:r>
              <a:rPr lang="en-GB" sz="1200" kern="1200" dirty="0" smtClean="0">
                <a:solidFill>
                  <a:schemeClr val="tx1"/>
                </a:solidFill>
                <a:effectLst/>
                <a:latin typeface="+mn-lt"/>
                <a:ea typeface="+mn-ea"/>
                <a:cs typeface="+mn-cs"/>
              </a:rPr>
              <a:t>Grapheme – the written letter or groups of letters</a:t>
            </a:r>
          </a:p>
          <a:p>
            <a:r>
              <a:rPr lang="en-GB" sz="1200" kern="1200" dirty="0" smtClean="0">
                <a:solidFill>
                  <a:schemeClr val="tx1"/>
                </a:solidFill>
                <a:effectLst/>
                <a:latin typeface="+mn-lt"/>
                <a:ea typeface="+mn-ea"/>
                <a:cs typeface="+mn-cs"/>
              </a:rPr>
              <a:t>Phoneme – the sounds that the grapheme makes. </a:t>
            </a:r>
          </a:p>
          <a:p>
            <a:r>
              <a:rPr lang="en-GB" sz="1200" kern="1200" dirty="0" smtClean="0">
                <a:solidFill>
                  <a:schemeClr val="tx1"/>
                </a:solidFill>
                <a:effectLst/>
                <a:latin typeface="+mn-lt"/>
                <a:ea typeface="+mn-ea"/>
                <a:cs typeface="+mn-cs"/>
              </a:rPr>
              <a:t>With your new vocabulary can you tell me the phonemes that make this word - </a:t>
            </a:r>
            <a:r>
              <a:rPr lang="en-GB" sz="1200" b="1" kern="1200" dirty="0" smtClean="0">
                <a:solidFill>
                  <a:schemeClr val="tx1"/>
                </a:solidFill>
                <a:effectLst/>
                <a:latin typeface="+mn-lt"/>
                <a:ea typeface="+mn-ea"/>
                <a:cs typeface="+mn-cs"/>
              </a:rPr>
              <a:t>CHIPS</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Can you tell me the graphemes that represent these phonemes? </a:t>
            </a:r>
          </a:p>
          <a:p>
            <a:r>
              <a:rPr lang="en-GB" sz="1200" kern="1200" dirty="0" smtClean="0">
                <a:solidFill>
                  <a:schemeClr val="tx1"/>
                </a:solidFill>
                <a:effectLst/>
                <a:latin typeface="+mn-lt"/>
                <a:ea typeface="+mn-ea"/>
                <a:cs typeface="+mn-cs"/>
              </a:rPr>
              <a:t>As well as learning to recognise the graphemes and say the phonemes they represent we will be teaching children how to use these to read. </a:t>
            </a:r>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3</a:t>
            </a:fld>
            <a:endParaRPr lang="en-GB"/>
          </a:p>
        </p:txBody>
      </p:sp>
    </p:spTree>
    <p:extLst>
      <p:ext uri="{BB962C8B-B14F-4D97-AF65-F5344CB8AC3E}">
        <p14:creationId xmlns:p14="http://schemas.microsoft.com/office/powerpoint/2010/main" val="37209402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When we read a word we look at each grapheme and match a sound to it. We push the sounds together to make a word. This is called BLENDING. Blending is a really important skill that children need lots of practice at – it will take lots of time! </a:t>
            </a:r>
          </a:p>
          <a:p>
            <a:r>
              <a:rPr lang="en-GB" sz="1200" kern="1200" dirty="0" smtClean="0">
                <a:solidFill>
                  <a:schemeClr val="tx1"/>
                </a:solidFill>
                <a:effectLst/>
                <a:latin typeface="+mn-lt"/>
                <a:ea typeface="+mn-ea"/>
                <a:cs typeface="+mn-cs"/>
              </a:rPr>
              <a:t>Let’s have a go at blending a word:  </a:t>
            </a:r>
          </a:p>
          <a:p>
            <a:r>
              <a:rPr lang="en-GB" sz="1200" kern="1200" dirty="0" smtClean="0">
                <a:solidFill>
                  <a:schemeClr val="tx1"/>
                </a:solidFill>
                <a:effectLst/>
                <a:latin typeface="+mn-lt"/>
                <a:ea typeface="+mn-ea"/>
                <a:cs typeface="+mn-cs"/>
              </a:rPr>
              <a:t>We teach the children to work from left to right - identifying each grapheme and saying the phoneme. Once they have done that they go back and push the phonemes together to blend and read the word. </a:t>
            </a:r>
          </a:p>
          <a:p>
            <a:r>
              <a:rPr lang="en-GB" sz="1200" kern="1200" dirty="0" smtClean="0">
                <a:solidFill>
                  <a:schemeClr val="tx1"/>
                </a:solidFill>
                <a:effectLst/>
                <a:latin typeface="+mn-lt"/>
                <a:ea typeface="+mn-ea"/>
                <a:cs typeface="+mn-cs"/>
              </a:rPr>
              <a:t>We want to teach children to recognise the grapheme quickly so they can blend it rapidly. Once they can do this their reading will become fluent. But this really does take a huge amount of practice so it is really important that children practice this at home with the books we give them.  </a:t>
            </a:r>
          </a:p>
          <a:p>
            <a:r>
              <a:rPr lang="en-GB" sz="1200" kern="1200" dirty="0" smtClean="0">
                <a:solidFill>
                  <a:schemeClr val="tx1"/>
                </a:solidFill>
                <a:effectLst/>
                <a:latin typeface="+mn-lt"/>
                <a:ea typeface="+mn-ea"/>
                <a:cs typeface="+mn-cs"/>
              </a:rPr>
              <a:t>As children progress in their reading journey they will begin to read longer words made up of multiple syllables – give the example of starlight</a:t>
            </a:r>
          </a:p>
          <a:p>
            <a:r>
              <a:rPr lang="en-GB" sz="1200" kern="1200" dirty="0" smtClean="0">
                <a:solidFill>
                  <a:schemeClr val="tx1"/>
                </a:solidFill>
                <a:effectLst/>
                <a:latin typeface="+mn-lt"/>
                <a:ea typeface="+mn-ea"/>
                <a:cs typeface="+mn-cs"/>
              </a:rPr>
              <a:t>We teach these words by ‘chunking’ them into syllables and blending these chunks together</a:t>
            </a:r>
            <a:r>
              <a:rPr lang="en-GB" sz="1200" kern="1200" baseline="0" dirty="0" smtClean="0">
                <a:solidFill>
                  <a:schemeClr val="tx1"/>
                </a:solidFill>
                <a:effectLst/>
                <a:latin typeface="+mn-lt"/>
                <a:ea typeface="+mn-ea"/>
                <a:cs typeface="+mn-cs"/>
              </a:rPr>
              <a:t> – /s-t-</a:t>
            </a:r>
            <a:r>
              <a:rPr lang="en-GB" sz="1200" kern="1200" baseline="0" dirty="0" err="1" smtClean="0">
                <a:solidFill>
                  <a:schemeClr val="tx1"/>
                </a:solidFill>
                <a:effectLst/>
                <a:latin typeface="+mn-lt"/>
                <a:ea typeface="+mn-ea"/>
                <a:cs typeface="+mn-cs"/>
              </a:rPr>
              <a:t>ar</a:t>
            </a:r>
            <a:r>
              <a:rPr lang="en-GB" sz="1200" kern="1200" baseline="0" dirty="0" smtClean="0">
                <a:solidFill>
                  <a:schemeClr val="tx1"/>
                </a:solidFill>
                <a:effectLst/>
                <a:latin typeface="+mn-lt"/>
                <a:ea typeface="+mn-ea"/>
                <a:cs typeface="+mn-cs"/>
              </a:rPr>
              <a:t>/ ‘star’ /l-</a:t>
            </a:r>
            <a:r>
              <a:rPr lang="en-GB" sz="1200" kern="1200" baseline="0" dirty="0" err="1" smtClean="0">
                <a:solidFill>
                  <a:schemeClr val="tx1"/>
                </a:solidFill>
                <a:effectLst/>
                <a:latin typeface="+mn-lt"/>
                <a:ea typeface="+mn-ea"/>
                <a:cs typeface="+mn-cs"/>
              </a:rPr>
              <a:t>igh</a:t>
            </a:r>
            <a:r>
              <a:rPr lang="en-GB" sz="1200" kern="1200" baseline="0" dirty="0" smtClean="0">
                <a:solidFill>
                  <a:schemeClr val="tx1"/>
                </a:solidFill>
                <a:effectLst/>
                <a:latin typeface="+mn-lt"/>
                <a:ea typeface="+mn-ea"/>
                <a:cs typeface="+mn-cs"/>
              </a:rPr>
              <a:t>-t/ ‘light’ ‘starlight’. </a:t>
            </a:r>
            <a:r>
              <a:rPr lang="en-GB" sz="1200" kern="1200" dirty="0" smtClean="0">
                <a:solidFill>
                  <a:schemeClr val="tx1"/>
                </a:solidFill>
                <a:effectLst/>
                <a:latin typeface="+mn-lt"/>
                <a:ea typeface="+mn-ea"/>
                <a:cs typeface="+mn-cs"/>
              </a:rPr>
              <a:t>But we are still identifying the GPCs and blending them together.  </a:t>
            </a:r>
          </a:p>
          <a:p>
            <a:r>
              <a:rPr lang="en-GB" sz="1200" kern="1200" dirty="0" smtClean="0">
                <a:solidFill>
                  <a:schemeClr val="tx1"/>
                </a:solidFill>
                <a:effectLst/>
                <a:latin typeface="+mn-lt"/>
                <a:ea typeface="+mn-ea"/>
                <a:cs typeface="+mn-cs"/>
              </a:rPr>
              <a:t>This is what we will do as adults when we come across an unfamiliar word – use the example crepuscular.   How would we read this unfamiliar word? We would chunk it and blend the syllables together. This is why it’s really important to teach children to read using phonics – without this skills to decode the graphemes we would not be able to read unfamiliar words. </a:t>
            </a:r>
          </a:p>
          <a:p>
            <a:r>
              <a:rPr lang="en-GB" sz="1200" kern="1200" dirty="0" smtClean="0">
                <a:solidFill>
                  <a:schemeClr val="tx1"/>
                </a:solidFill>
                <a:effectLst/>
                <a:latin typeface="+mn-lt"/>
                <a:ea typeface="+mn-ea"/>
                <a:cs typeface="+mn-cs"/>
              </a:rPr>
              <a:t>We know that when children are reading they are decoding the letter-sound correspondences they know and blending them together to read a word or group of words. </a:t>
            </a:r>
          </a:p>
          <a:p>
            <a:r>
              <a:rPr lang="en-GB" sz="1200" kern="1200" baseline="0" dirty="0" smtClean="0">
                <a:solidFill>
                  <a:schemeClr val="tx1"/>
                </a:solidFill>
                <a:effectLst/>
                <a:latin typeface="+mn-lt"/>
                <a:ea typeface="+mn-ea"/>
                <a:cs typeface="+mn-cs"/>
              </a:rPr>
              <a:t>*To support pupils’ successful blending, it’s important to say each sound as a short, pure sound – /c-a-t/ ‘cat’ as opposed to /</a:t>
            </a:r>
            <a:r>
              <a:rPr lang="en-GB" sz="1200" kern="1200" baseline="0" dirty="0" err="1" smtClean="0">
                <a:solidFill>
                  <a:schemeClr val="tx1"/>
                </a:solidFill>
                <a:effectLst/>
                <a:latin typeface="+mn-lt"/>
                <a:ea typeface="+mn-ea"/>
                <a:cs typeface="+mn-cs"/>
              </a:rPr>
              <a:t>cuh</a:t>
            </a:r>
            <a:r>
              <a:rPr lang="en-GB" sz="1200" kern="1200" baseline="0" dirty="0" smtClean="0">
                <a:solidFill>
                  <a:schemeClr val="tx1"/>
                </a:solidFill>
                <a:effectLst/>
                <a:latin typeface="+mn-lt"/>
                <a:ea typeface="+mn-ea"/>
                <a:cs typeface="+mn-cs"/>
              </a:rPr>
              <a:t>-ah-</a:t>
            </a:r>
            <a:r>
              <a:rPr lang="en-GB" sz="1200" kern="1200" baseline="0" dirty="0" err="1" smtClean="0">
                <a:solidFill>
                  <a:schemeClr val="tx1"/>
                </a:solidFill>
                <a:effectLst/>
                <a:latin typeface="+mn-lt"/>
                <a:ea typeface="+mn-ea"/>
                <a:cs typeface="+mn-cs"/>
              </a:rPr>
              <a:t>tuh</a:t>
            </a:r>
            <a:r>
              <a:rPr lang="en-GB" sz="1200" kern="1200" baseline="0" dirty="0" smtClean="0">
                <a:solidFill>
                  <a:schemeClr val="tx1"/>
                </a:solidFill>
                <a:effectLst/>
                <a:latin typeface="+mn-lt"/>
                <a:ea typeface="+mn-ea"/>
                <a:cs typeface="+mn-cs"/>
              </a:rPr>
              <a:t>/ - when we add an /uh/ to a unit of spoken sound, this is called a </a:t>
            </a:r>
            <a:r>
              <a:rPr lang="en-GB" sz="1200" kern="1200" baseline="0" dirty="0" err="1" smtClean="0">
                <a:solidFill>
                  <a:schemeClr val="tx1"/>
                </a:solidFill>
                <a:effectLst/>
                <a:latin typeface="+mn-lt"/>
                <a:ea typeface="+mn-ea"/>
                <a:cs typeface="+mn-cs"/>
              </a:rPr>
              <a:t>shwah</a:t>
            </a:r>
            <a:r>
              <a:rPr lang="en-GB" sz="1200" kern="1200" baseline="0" dirty="0" smtClean="0">
                <a:solidFill>
                  <a:schemeClr val="tx1"/>
                </a:solidFill>
                <a:effectLst/>
                <a:latin typeface="+mn-lt"/>
                <a:ea typeface="+mn-ea"/>
                <a:cs typeface="+mn-cs"/>
              </a:rPr>
              <a:t> – it’s a very natural thing to do but it impedes pupils’ blending. </a:t>
            </a:r>
          </a:p>
        </p:txBody>
      </p:sp>
      <p:sp>
        <p:nvSpPr>
          <p:cNvPr id="4" name="Slide Number Placeholder 3"/>
          <p:cNvSpPr>
            <a:spLocks noGrp="1"/>
          </p:cNvSpPr>
          <p:nvPr>
            <p:ph type="sldNum" sz="quarter" idx="10"/>
          </p:nvPr>
        </p:nvSpPr>
        <p:spPr/>
        <p:txBody>
          <a:bodyPr/>
          <a:lstStyle/>
          <a:p>
            <a:fld id="{A19B1EC7-7EDE-4E0E-B99C-BE8095939C3D}" type="slidenum">
              <a:rPr lang="en-GB" smtClean="0"/>
              <a:t>4</a:t>
            </a:fld>
            <a:endParaRPr lang="en-GB"/>
          </a:p>
        </p:txBody>
      </p:sp>
    </p:spTree>
    <p:extLst>
      <p:ext uri="{BB962C8B-B14F-4D97-AF65-F5344CB8AC3E}">
        <p14:creationId xmlns:p14="http://schemas.microsoft.com/office/powerpoint/2010/main" val="42819245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We teach children to use this same knowledge, but in reverse, to spell. Instead of blending the phonemes together to read a word we separate the phonemes so we can hear each sound to be able to spell the word. This is called segmenting. </a:t>
            </a:r>
          </a:p>
          <a:p>
            <a:r>
              <a:rPr lang="en-GB" sz="1200" kern="1200" dirty="0" smtClean="0">
                <a:solidFill>
                  <a:schemeClr val="tx1"/>
                </a:solidFill>
                <a:effectLst/>
                <a:latin typeface="+mn-lt"/>
                <a:ea typeface="+mn-ea"/>
                <a:cs typeface="+mn-cs"/>
              </a:rPr>
              <a:t>Let’s try segmenting this word to write it: </a:t>
            </a:r>
            <a:r>
              <a:rPr lang="en-GB" sz="1200" kern="1200" dirty="0" err="1" smtClean="0">
                <a:solidFill>
                  <a:schemeClr val="tx1"/>
                </a:solidFill>
                <a:effectLst/>
                <a:latin typeface="+mn-lt"/>
                <a:ea typeface="+mn-ea"/>
                <a:cs typeface="+mn-cs"/>
              </a:rPr>
              <a:t>sh</a:t>
            </a:r>
            <a:r>
              <a:rPr lang="en-GB" sz="1200" kern="1200" dirty="0" smtClean="0">
                <a:solidFill>
                  <a:schemeClr val="tx1"/>
                </a:solidFill>
                <a:effectLst/>
                <a:latin typeface="+mn-lt"/>
                <a:ea typeface="+mn-ea"/>
                <a:cs typeface="+mn-cs"/>
              </a:rPr>
              <a:t>-</a:t>
            </a:r>
            <a:r>
              <a:rPr lang="en-GB" sz="1200" kern="1200" dirty="0" err="1" smtClean="0">
                <a:solidFill>
                  <a:schemeClr val="tx1"/>
                </a:solidFill>
                <a:effectLst/>
                <a:latin typeface="+mn-lt"/>
                <a:ea typeface="+mn-ea"/>
                <a:cs typeface="+mn-cs"/>
              </a:rPr>
              <a:t>i</a:t>
            </a:r>
            <a:r>
              <a:rPr lang="en-GB" sz="1200" kern="1200" dirty="0" smtClean="0">
                <a:solidFill>
                  <a:schemeClr val="tx1"/>
                </a:solidFill>
                <a:effectLst/>
                <a:latin typeface="+mn-lt"/>
                <a:ea typeface="+mn-ea"/>
                <a:cs typeface="+mn-cs"/>
              </a:rPr>
              <a:t>-p</a:t>
            </a:r>
          </a:p>
          <a:p>
            <a:r>
              <a:rPr lang="en-GB" sz="1200" kern="1200" dirty="0" smtClean="0">
                <a:solidFill>
                  <a:schemeClr val="tx1"/>
                </a:solidFill>
                <a:effectLst/>
                <a:latin typeface="+mn-lt"/>
                <a:ea typeface="+mn-ea"/>
                <a:cs typeface="+mn-cs"/>
              </a:rPr>
              <a:t>Your child will write words, captions and sentences as part of their phonics lesson each day. As with reading, we will only ask them to write words contacting GPCs they have been taught.  As part of their daily lesson we will also teach them how to write using the newly taught GPC and their prior phonics knowledge. </a:t>
            </a:r>
          </a:p>
          <a:p>
            <a:r>
              <a:rPr lang="en-GB" sz="1200" kern="1200" dirty="0" smtClean="0">
                <a:solidFill>
                  <a:schemeClr val="tx1"/>
                </a:solidFill>
                <a:effectLst/>
                <a:latin typeface="+mn-lt"/>
                <a:ea typeface="+mn-ea"/>
                <a:cs typeface="+mn-cs"/>
              </a:rPr>
              <a:t>We’re aiming for automaticity in decoding &amp; fluency in spelling and writing using phonic knowledge. </a:t>
            </a:r>
          </a:p>
          <a:p>
            <a:pPr marL="0" indent="0">
              <a:buFont typeface="Arial" panose="020B0604020202020204" pitchFamily="34" charset="0"/>
              <a:buNone/>
            </a:pPr>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5</a:t>
            </a:fld>
            <a:endParaRPr lang="en-GB"/>
          </a:p>
        </p:txBody>
      </p:sp>
    </p:spTree>
    <p:extLst>
      <p:ext uri="{BB962C8B-B14F-4D97-AF65-F5344CB8AC3E}">
        <p14:creationId xmlns:p14="http://schemas.microsoft.com/office/powerpoint/2010/main" val="3368051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The English language is made up of about 44 different sounds represented with around 250 graphemes/letter or sequence of letters– which makes it one of the most complicated languages. It will take most children about three years to learn the alphabetic code and apply this knowledge to reading; it is one of the most important things we teach in Reception and Key Stage 1.  </a:t>
            </a:r>
          </a:p>
          <a:p>
            <a:r>
              <a:rPr lang="en-GB" sz="1200" kern="1200" dirty="0" smtClean="0">
                <a:solidFill>
                  <a:schemeClr val="tx1"/>
                </a:solidFill>
                <a:effectLst/>
                <a:latin typeface="+mn-lt"/>
                <a:ea typeface="+mn-ea"/>
                <a:cs typeface="+mn-cs"/>
              </a:rPr>
              <a:t>As your children continue to learn to read the alphabetic code will become more complex. They will learn about sounds that are represented by lots of different graphemes and how some graphemes can represent different sounds. The complexity of the English alphabetic code is why it takes so long to read. Many children will find different parts challenging – especially at first. But the staff at GV are skilled at teaching phonics and will be gradually working through the alphabetic code so that every child become an expert reader. </a:t>
            </a:r>
          </a:p>
          <a:p>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6</a:t>
            </a:fld>
            <a:endParaRPr lang="en-GB"/>
          </a:p>
        </p:txBody>
      </p:sp>
    </p:spTree>
    <p:extLst>
      <p:ext uri="{BB962C8B-B14F-4D97-AF65-F5344CB8AC3E}">
        <p14:creationId xmlns:p14="http://schemas.microsoft.com/office/powerpoint/2010/main" val="40535391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If your child is receiving additional practice to secure their phonics and CEW knowledge in school, we will communicate this with you via a letter updating you on their progress. This letter will let you know the focus GPC &amp; CEWs your child is currently working on. One quick win way that you can support with this is by writing this GPC on a piece of paper and sticking it up on a door for your child to use as a password whenever they walk through the door. Look out for these in your child’s book bag! Your child’s class teacher will</a:t>
            </a:r>
            <a:r>
              <a:rPr lang="en-GB" sz="1200" kern="1200" baseline="0" dirty="0" smtClean="0">
                <a:solidFill>
                  <a:schemeClr val="tx1"/>
                </a:solidFill>
                <a:effectLst/>
                <a:latin typeface="+mn-lt"/>
                <a:ea typeface="+mn-ea"/>
                <a:cs typeface="+mn-cs"/>
              </a:rPr>
              <a:t> tell you more about this at parents’ evening. </a:t>
            </a:r>
            <a:endParaRPr lang="en-GB" sz="1200" kern="1200" dirty="0" smtClean="0">
              <a:solidFill>
                <a:schemeClr val="tx1"/>
              </a:solidFill>
              <a:effectLst/>
              <a:latin typeface="+mn-lt"/>
              <a:ea typeface="+mn-ea"/>
              <a:cs typeface="+mn-cs"/>
            </a:endParaRPr>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7</a:t>
            </a:fld>
            <a:endParaRPr lang="en-GB"/>
          </a:p>
        </p:txBody>
      </p:sp>
    </p:spTree>
    <p:extLst>
      <p:ext uri="{BB962C8B-B14F-4D97-AF65-F5344CB8AC3E}">
        <p14:creationId xmlns:p14="http://schemas.microsoft.com/office/powerpoint/2010/main" val="37134934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We have purchased some brand new Unlocking Letters and Sounds Home Reading Records as these contain specific guidance about the ULS programme &amp; useful resource links so that you know how to best support at home. On page 68 of the reading record, you’ll find a QR code which will take you to a video of a phonics lesson in action. Here, you’ll be able to see what a phonics lesson looks like. Your children are taught phonics daily until part-way through Y2. By watching the lesson video, you’ll be able to see the strategies</a:t>
            </a:r>
            <a:r>
              <a:rPr lang="en-GB" sz="1200" kern="1200" baseline="0" dirty="0" smtClean="0">
                <a:solidFill>
                  <a:schemeClr val="tx1"/>
                </a:solidFill>
                <a:effectLst/>
                <a:latin typeface="+mn-lt"/>
                <a:ea typeface="+mn-ea"/>
                <a:cs typeface="+mn-cs"/>
              </a:rPr>
              <a:t> used to support decoding and reading, and encoding and spelling everyday.</a:t>
            </a:r>
            <a:r>
              <a:rPr lang="en-GB" sz="1200" kern="1200" dirty="0" smtClean="0">
                <a:solidFill>
                  <a:schemeClr val="tx1"/>
                </a:solidFill>
                <a:effectLst/>
                <a:latin typeface="+mn-lt"/>
                <a:ea typeface="+mn-ea"/>
                <a:cs typeface="+mn-cs"/>
              </a:rPr>
              <a:t> There are also QR codes which will link you to videos of the phase 2 and phase 3 sounds being pronounced whilst the corresponding actions are acted out. On page 70, you’ll find a glossary with the key phonics vocabulary and their definitions.</a:t>
            </a:r>
          </a:p>
          <a:p>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8</a:t>
            </a:fld>
            <a:endParaRPr lang="en-GB"/>
          </a:p>
        </p:txBody>
      </p:sp>
    </p:spTree>
    <p:extLst>
      <p:ext uri="{BB962C8B-B14F-4D97-AF65-F5344CB8AC3E}">
        <p14:creationId xmlns:p14="http://schemas.microsoft.com/office/powerpoint/2010/main" val="18687304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Within the new reading records, you’ll also find the ULS sound mats. Your child will be familiar with using these to support their writing in school. So, if you’re child is doing any writing at home, use this resource to support them. </a:t>
            </a:r>
          </a:p>
          <a:p>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9</a:t>
            </a:fld>
            <a:endParaRPr lang="en-GB"/>
          </a:p>
        </p:txBody>
      </p:sp>
    </p:spTree>
    <p:extLst>
      <p:ext uri="{BB962C8B-B14F-4D97-AF65-F5344CB8AC3E}">
        <p14:creationId xmlns:p14="http://schemas.microsoft.com/office/powerpoint/2010/main" val="31893485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As soon as your child can blend some GPCs together to read words we will be giving them a book. This is incredibly exciting but will be different for every child. Some learn this skill very quickly and others take a bit longer – we will be supporting every child to blend as quickly as possible.  Please don’t compare your child with others and contact us if you are worried about anything. </a:t>
            </a:r>
          </a:p>
          <a:p>
            <a:endParaRPr lang="en-GB" dirty="0">
              <a:cs typeface="Calibri"/>
            </a:endParaRPr>
          </a:p>
        </p:txBody>
      </p:sp>
      <p:sp>
        <p:nvSpPr>
          <p:cNvPr id="4" name="Slide Number Placeholder 3"/>
          <p:cNvSpPr>
            <a:spLocks noGrp="1"/>
          </p:cNvSpPr>
          <p:nvPr>
            <p:ph type="sldNum" sz="quarter" idx="10"/>
          </p:nvPr>
        </p:nvSpPr>
        <p:spPr/>
        <p:txBody>
          <a:bodyPr/>
          <a:lstStyle/>
          <a:p>
            <a:fld id="{A19B1EC7-7EDE-4E0E-B99C-BE8095939C3D}" type="slidenum">
              <a:rPr lang="en-GB" smtClean="0"/>
              <a:t>10</a:t>
            </a:fld>
            <a:endParaRPr lang="en-GB"/>
          </a:p>
        </p:txBody>
      </p:sp>
    </p:spTree>
    <p:extLst>
      <p:ext uri="{BB962C8B-B14F-4D97-AF65-F5344CB8AC3E}">
        <p14:creationId xmlns:p14="http://schemas.microsoft.com/office/powerpoint/2010/main" val="22213552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Reading at home is essential as it gives children the opportunity to practice their decoding and blending skills. </a:t>
            </a:r>
          </a:p>
          <a:p>
            <a:r>
              <a:rPr lang="en-GB" sz="1200" kern="1200" dirty="0" smtClean="0">
                <a:solidFill>
                  <a:schemeClr val="tx1"/>
                </a:solidFill>
                <a:effectLst/>
                <a:latin typeface="+mn-lt"/>
                <a:ea typeface="+mn-ea"/>
                <a:cs typeface="+mn-cs"/>
              </a:rPr>
              <a:t>We know everyone is busy and children often don’t want to read out of schools. Our top tips are: </a:t>
            </a:r>
          </a:p>
          <a:p>
            <a:pPr lvl="0"/>
            <a:r>
              <a:rPr lang="en-GB" sz="1200" kern="1200" dirty="0" smtClean="0">
                <a:solidFill>
                  <a:schemeClr val="tx1"/>
                </a:solidFill>
                <a:effectLst/>
                <a:latin typeface="+mn-lt"/>
                <a:ea typeface="+mn-ea"/>
                <a:cs typeface="+mn-cs"/>
              </a:rPr>
              <a:t>5 – 10 minutes every day is often more effective than longer times</a:t>
            </a:r>
          </a:p>
          <a:p>
            <a:pPr lvl="0"/>
            <a:r>
              <a:rPr lang="en-GB" sz="1200" kern="1200" dirty="0" smtClean="0">
                <a:solidFill>
                  <a:schemeClr val="tx1"/>
                </a:solidFill>
                <a:effectLst/>
                <a:latin typeface="+mn-lt"/>
                <a:ea typeface="+mn-ea"/>
                <a:cs typeface="+mn-cs"/>
              </a:rPr>
              <a:t>Find a time that works for you. Reading at bed time sounds lovely but with a tired child it can often be tricky!</a:t>
            </a:r>
          </a:p>
          <a:p>
            <a:pPr lvl="0"/>
            <a:r>
              <a:rPr lang="en-GB" sz="1200" kern="1200" dirty="0" smtClean="0">
                <a:solidFill>
                  <a:schemeClr val="tx1"/>
                </a:solidFill>
                <a:effectLst/>
                <a:latin typeface="+mn-lt"/>
                <a:ea typeface="+mn-ea"/>
                <a:cs typeface="+mn-cs"/>
              </a:rPr>
              <a:t>Celebrate what your child can do and </a:t>
            </a:r>
          </a:p>
          <a:p>
            <a:pPr lvl="0"/>
            <a:r>
              <a:rPr lang="en-GB" sz="1200" kern="1200" dirty="0" smtClean="0">
                <a:solidFill>
                  <a:schemeClr val="tx1"/>
                </a:solidFill>
                <a:effectLst/>
                <a:latin typeface="+mn-lt"/>
                <a:ea typeface="+mn-ea"/>
                <a:cs typeface="+mn-cs"/>
              </a:rPr>
              <a:t>Encourage your child to point at the graphemes as they read – this helps them to track the words and know their place</a:t>
            </a:r>
          </a:p>
          <a:p>
            <a:pPr lvl="0"/>
            <a:r>
              <a:rPr lang="en-GB" sz="1200" kern="1200" dirty="0" smtClean="0">
                <a:solidFill>
                  <a:schemeClr val="tx1"/>
                </a:solidFill>
                <a:effectLst/>
                <a:latin typeface="+mn-lt"/>
                <a:ea typeface="+mn-ea"/>
                <a:cs typeface="+mn-cs"/>
              </a:rPr>
              <a:t>Encourage them to say all the sounds in the words and then blend them together – you can show them how to do this. </a:t>
            </a:r>
          </a:p>
          <a:p>
            <a:pPr lvl="0"/>
            <a:r>
              <a:rPr lang="en-GB" sz="1200" kern="1200" dirty="0" smtClean="0">
                <a:solidFill>
                  <a:schemeClr val="tx1"/>
                </a:solidFill>
                <a:effectLst/>
                <a:latin typeface="+mn-lt"/>
                <a:ea typeface="+mn-ea"/>
                <a:cs typeface="+mn-cs"/>
              </a:rPr>
              <a:t>Be patient and give them time to work it out before stepping in before stepping in If they can’t read a word model how to do it and then ask them to do it. </a:t>
            </a:r>
          </a:p>
          <a:p>
            <a:pPr lvl="0"/>
            <a:r>
              <a:rPr lang="en-GB" sz="1200" kern="1200" dirty="0" smtClean="0">
                <a:solidFill>
                  <a:schemeClr val="tx1"/>
                </a:solidFill>
                <a:effectLst/>
                <a:latin typeface="+mn-lt"/>
                <a:ea typeface="+mn-ea"/>
                <a:cs typeface="+mn-cs"/>
              </a:rPr>
              <a:t>Let them read common exception words by sight. </a:t>
            </a:r>
          </a:p>
          <a:p>
            <a:r>
              <a:rPr lang="en-GB" sz="1200" kern="1200" dirty="0" smtClean="0">
                <a:solidFill>
                  <a:schemeClr val="tx1"/>
                </a:solidFill>
                <a:effectLst/>
                <a:latin typeface="+mn-lt"/>
                <a:ea typeface="+mn-ea"/>
                <a:cs typeface="+mn-cs"/>
              </a:rPr>
              <a:t>One of the most important ways to increase children’s accuracy, fluency and understanding of the book they are reading is to re-read the same books several times.  This is why your child will be allocated one matched text per week. On page 3 in your child’s new reading record, you’ll find a QR code which links you to a video modelling what multiple reads might look like. The film explains the value of re- reading the same book: https://www.youtube.com/watch?v=Hhu3xeNq3Kg&amp;t=200s – class teachers will be checking reading records on your child’s guided reading day and will be awarding a house point if 3 or more reads are noted. </a:t>
            </a:r>
          </a:p>
          <a:p>
            <a:pPr marL="0" indent="0">
              <a:buFont typeface="Arial" panose="020B0604020202020204" pitchFamily="34" charset="0"/>
              <a:buNone/>
            </a:pPr>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11</a:t>
            </a:fld>
            <a:endParaRPr lang="en-GB"/>
          </a:p>
        </p:txBody>
      </p:sp>
    </p:spTree>
    <p:extLst>
      <p:ext uri="{BB962C8B-B14F-4D97-AF65-F5344CB8AC3E}">
        <p14:creationId xmlns:p14="http://schemas.microsoft.com/office/powerpoint/2010/main" val="32849777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A common exception word is a word which we can’t sound out using phonics, these are common words in the English language that we must learn to read by sight. Your child will have been taught phase 2, 3 and 4 CEWs throughout Reception and there are opportunities within phonics lessons to revisit these. In Y1, pupils will learn the phase 5 CEWs. When teaching CEWs, we show the children the word and tell them what it says, we then ask them to spot the phonics clue/s and the tricky part/s. So that you know which CEWs are gaps for your child, teachers will be ticking or highlighting CEWs that your child is secure in in their new reading record. You’ll then know that the gaps are the CEWs not highlighted/ticked. </a:t>
            </a:r>
          </a:p>
          <a:p>
            <a:pPr marL="0" indent="0">
              <a:buFont typeface="Arial" panose="020B0604020202020204" pitchFamily="34" charset="0"/>
              <a:buNone/>
            </a:pPr>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12</a:t>
            </a:fld>
            <a:endParaRPr lang="en-GB"/>
          </a:p>
        </p:txBody>
      </p:sp>
    </p:spTree>
    <p:extLst>
      <p:ext uri="{BB962C8B-B14F-4D97-AF65-F5344CB8AC3E}">
        <p14:creationId xmlns:p14="http://schemas.microsoft.com/office/powerpoint/2010/main" val="25795785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Whilst learning to decode and reading fully decodable books to develop accuracy, automaticity and fluency is important, there is so much more to reading! We know that decodable books are not the most exciting to read and alone, won’t give our early readers all the skills they need to develop a love of reading. </a:t>
            </a:r>
          </a:p>
          <a:p>
            <a:r>
              <a:rPr lang="en-GB" sz="1200" kern="1200" dirty="0" smtClean="0">
                <a:solidFill>
                  <a:schemeClr val="tx1"/>
                </a:solidFill>
                <a:effectLst/>
                <a:latin typeface="+mn-lt"/>
                <a:ea typeface="+mn-ea"/>
                <a:cs typeface="+mn-cs"/>
              </a:rPr>
              <a:t>It is therefore important that you continue to read to your child and share a wide range of books with them – these should be books that children cannot decode themselves.  Reading books to children is a precious and lovely thing to do – we are sure you and your child already have favourite books that you share together! By modelling reading and show how much you love reading you will be setting a fantastic example to your child. </a:t>
            </a:r>
          </a:p>
          <a:p>
            <a:r>
              <a:rPr lang="en-GB" sz="1200" kern="1200" dirty="0" smtClean="0">
                <a:solidFill>
                  <a:schemeClr val="tx1"/>
                </a:solidFill>
                <a:effectLst/>
                <a:latin typeface="+mn-lt"/>
                <a:ea typeface="+mn-ea"/>
                <a:cs typeface="+mn-cs"/>
              </a:rPr>
              <a:t>When you read to your child you will want to: </a:t>
            </a:r>
          </a:p>
          <a:p>
            <a:pPr lvl="0"/>
            <a:r>
              <a:rPr lang="en-GB" sz="1200" kern="1200" dirty="0" smtClean="0">
                <a:solidFill>
                  <a:schemeClr val="tx1"/>
                </a:solidFill>
                <a:effectLst/>
                <a:latin typeface="+mn-lt"/>
                <a:ea typeface="+mn-ea"/>
                <a:cs typeface="+mn-cs"/>
              </a:rPr>
              <a:t>Model how to read a book</a:t>
            </a:r>
          </a:p>
          <a:p>
            <a:pPr lvl="0"/>
            <a:r>
              <a:rPr lang="en-GB" sz="1200" kern="1200" dirty="0" smtClean="0">
                <a:solidFill>
                  <a:schemeClr val="tx1"/>
                </a:solidFill>
                <a:effectLst/>
                <a:latin typeface="+mn-lt"/>
                <a:ea typeface="+mn-ea"/>
                <a:cs typeface="+mn-cs"/>
              </a:rPr>
              <a:t>Ask questions about what has happened to support your child’s comprehension  or understanding of the text </a:t>
            </a:r>
          </a:p>
          <a:p>
            <a:pPr lvl="0"/>
            <a:r>
              <a:rPr lang="en-GB" sz="1200" kern="1200" dirty="0" smtClean="0">
                <a:solidFill>
                  <a:schemeClr val="tx1"/>
                </a:solidFill>
                <a:effectLst/>
                <a:latin typeface="+mn-lt"/>
                <a:ea typeface="+mn-ea"/>
                <a:cs typeface="+mn-cs"/>
              </a:rPr>
              <a:t>Ask questions about characters’  feelings</a:t>
            </a:r>
          </a:p>
          <a:p>
            <a:pPr lvl="0"/>
            <a:r>
              <a:rPr lang="en-GB" sz="1200" kern="1200" dirty="0" smtClean="0">
                <a:solidFill>
                  <a:schemeClr val="tx1"/>
                </a:solidFill>
                <a:effectLst/>
                <a:latin typeface="+mn-lt"/>
                <a:ea typeface="+mn-ea"/>
                <a:cs typeface="+mn-cs"/>
              </a:rPr>
              <a:t>Discuss the meaning of words and vocabulary </a:t>
            </a:r>
          </a:p>
          <a:p>
            <a:pPr lvl="0"/>
            <a:r>
              <a:rPr lang="en-GB" sz="1200" kern="1200" dirty="0" smtClean="0">
                <a:solidFill>
                  <a:schemeClr val="tx1"/>
                </a:solidFill>
                <a:effectLst/>
                <a:latin typeface="+mn-lt"/>
                <a:ea typeface="+mn-ea"/>
                <a:cs typeface="+mn-cs"/>
              </a:rPr>
              <a:t>Ask children to predict what they think will happen next </a:t>
            </a:r>
          </a:p>
          <a:p>
            <a:pPr lvl="0"/>
            <a:r>
              <a:rPr lang="en-GB" sz="1200" kern="1200" dirty="0" smtClean="0">
                <a:solidFill>
                  <a:schemeClr val="tx1"/>
                </a:solidFill>
                <a:effectLst/>
                <a:latin typeface="+mn-lt"/>
                <a:ea typeface="+mn-ea"/>
                <a:cs typeface="+mn-cs"/>
              </a:rPr>
              <a:t>Make connections with things your child has experienced or other books or films they have seen – this informal book chat is vital for fostering children’s intrinsic motivation to read. </a:t>
            </a:r>
          </a:p>
          <a:p>
            <a:r>
              <a:rPr lang="en-GB" sz="1200" kern="1200" dirty="0" smtClean="0">
                <a:solidFill>
                  <a:schemeClr val="tx1"/>
                </a:solidFill>
                <a:effectLst/>
                <a:latin typeface="+mn-lt"/>
                <a:ea typeface="+mn-ea"/>
                <a:cs typeface="+mn-cs"/>
              </a:rPr>
              <a:t>Most importantly – show that you love reading!  By modelling this you will support your child to develop their love of reading.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p:txBody>
      </p:sp>
      <p:sp>
        <p:nvSpPr>
          <p:cNvPr id="4" name="Slide Number Placeholder 3"/>
          <p:cNvSpPr>
            <a:spLocks noGrp="1"/>
          </p:cNvSpPr>
          <p:nvPr>
            <p:ph type="sldNum" sz="quarter" idx="10"/>
          </p:nvPr>
        </p:nvSpPr>
        <p:spPr/>
        <p:txBody>
          <a:bodyPr/>
          <a:lstStyle/>
          <a:p>
            <a:fld id="{A19B1EC7-7EDE-4E0E-B99C-BE8095939C3D}" type="slidenum">
              <a:rPr lang="en-GB" smtClean="0"/>
              <a:t>13</a:t>
            </a:fld>
            <a:endParaRPr lang="en-GB"/>
          </a:p>
        </p:txBody>
      </p:sp>
    </p:spTree>
    <p:extLst>
      <p:ext uri="{BB962C8B-B14F-4D97-AF65-F5344CB8AC3E}">
        <p14:creationId xmlns:p14="http://schemas.microsoft.com/office/powerpoint/2010/main" val="39158517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All children are different and, at different points in their learning, will find things more difficult or challenging. Staff at our school have all had training to identify what children are finding difficult and to help them overcome this.  We know it is very tempting to compare your child to others – especially with reading and what books they are on </a:t>
            </a:r>
            <a:r>
              <a:rPr lang="en-GB" sz="1200" kern="1200" dirty="0" err="1" smtClean="0">
                <a:solidFill>
                  <a:schemeClr val="tx1"/>
                </a:solidFill>
                <a:effectLst/>
                <a:latin typeface="+mn-lt"/>
                <a:ea typeface="+mn-ea"/>
                <a:cs typeface="+mn-cs"/>
              </a:rPr>
              <a:t>etc</a:t>
            </a:r>
            <a:r>
              <a:rPr lang="en-GB" sz="1200" kern="1200" dirty="0" smtClean="0">
                <a:solidFill>
                  <a:schemeClr val="tx1"/>
                </a:solidFill>
                <a:effectLst/>
                <a:latin typeface="+mn-lt"/>
                <a:ea typeface="+mn-ea"/>
                <a:cs typeface="+mn-cs"/>
              </a:rPr>
              <a:t> but we would suggest you speak to teachers if you have any concerns.  If we have any concerns we will discuss them with you.</a:t>
            </a:r>
          </a:p>
          <a:p>
            <a:r>
              <a:rPr lang="en-GB" sz="1200" kern="1200" dirty="0" smtClean="0">
                <a:solidFill>
                  <a:schemeClr val="tx1"/>
                </a:solidFill>
                <a:effectLst/>
                <a:latin typeface="+mn-lt"/>
                <a:ea typeface="+mn-ea"/>
                <a:cs typeface="+mn-cs"/>
              </a:rPr>
              <a:t>Teachers and TAs will assess your child regularly to check their learning. We quickly identify any child who might be at risk of falling behind and will support them with extra phonics- usually by giving them ‘interventions’ to support the specific skill they are struggling with – some children may struggle to identify the GPC, others might not be able to blend yet. </a:t>
            </a:r>
          </a:p>
          <a:p>
            <a:r>
              <a:rPr lang="en-GB" sz="1200" kern="1200" dirty="0" smtClean="0">
                <a:solidFill>
                  <a:schemeClr val="tx1"/>
                </a:solidFill>
                <a:effectLst/>
                <a:latin typeface="+mn-lt"/>
                <a:ea typeface="+mn-ea"/>
                <a:cs typeface="+mn-cs"/>
              </a:rPr>
              <a:t>If a child has SEND we may need to make adaptions to their phonics e.g. additional time to practice, more visuals. Again we will discuss these with you but research has shown that phonics is the most effective way of teaching children with SEND to read. </a:t>
            </a:r>
          </a:p>
          <a:p>
            <a:endParaRPr lang="en-GB" baseline="0" dirty="0" smtClean="0"/>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14</a:t>
            </a:fld>
            <a:endParaRPr lang="en-GB"/>
          </a:p>
        </p:txBody>
      </p:sp>
    </p:spTree>
    <p:extLst>
      <p:ext uri="{BB962C8B-B14F-4D97-AF65-F5344CB8AC3E}">
        <p14:creationId xmlns:p14="http://schemas.microsoft.com/office/powerpoint/2010/main" val="30256384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15</a:t>
            </a:fld>
            <a:endParaRPr lang="en-GB"/>
          </a:p>
        </p:txBody>
      </p:sp>
    </p:spTree>
    <p:extLst>
      <p:ext uri="{BB962C8B-B14F-4D97-AF65-F5344CB8AC3E}">
        <p14:creationId xmlns:p14="http://schemas.microsoft.com/office/powerpoint/2010/main" val="42708015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4B519-7703-2F4C-A298-3BA5FB3ABF25}"/>
              </a:ext>
            </a:extLst>
          </p:cNvPr>
          <p:cNvSpPr>
            <a:spLocks noGrp="1"/>
          </p:cNvSpPr>
          <p:nvPr>
            <p:ph type="ctrTitle"/>
          </p:nvPr>
        </p:nvSpPr>
        <p:spPr>
          <a:xfrm>
            <a:off x="1524000" y="3493971"/>
            <a:ext cx="9144000" cy="1279308"/>
          </a:xfrm>
        </p:spPr>
        <p:txBody>
          <a:bodyPr anchor="b"/>
          <a:lstStyle>
            <a:lvl1pPr algn="l">
              <a:defRPr sz="6000" b="1">
                <a:solidFill>
                  <a:schemeClr val="bg1"/>
                </a:solidFill>
              </a:defRPr>
            </a:lvl1pPr>
          </a:lstStyle>
          <a:p>
            <a:r>
              <a:rPr lang="en-GB"/>
              <a:t>Click to edit Master title style</a:t>
            </a:r>
          </a:p>
        </p:txBody>
      </p:sp>
      <p:sp>
        <p:nvSpPr>
          <p:cNvPr id="3" name="Subtitle 2">
            <a:extLst>
              <a:ext uri="{FF2B5EF4-FFF2-40B4-BE49-F238E27FC236}">
                <a16:creationId xmlns:a16="http://schemas.microsoft.com/office/drawing/2014/main" id="{65BE2704-3796-8E49-B5B8-B793E61A94DF}"/>
              </a:ext>
            </a:extLst>
          </p:cNvPr>
          <p:cNvSpPr>
            <a:spLocks noGrp="1"/>
          </p:cNvSpPr>
          <p:nvPr>
            <p:ph type="subTitle" idx="1"/>
          </p:nvPr>
        </p:nvSpPr>
        <p:spPr>
          <a:xfrm>
            <a:off x="1524000" y="4865355"/>
            <a:ext cx="9144000" cy="784675"/>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1229200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0" y="2319688"/>
            <a:ext cx="5948363" cy="4042611"/>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366846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4899307" y="1202524"/>
            <a:ext cx="5948364"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4899526" y="2319688"/>
            <a:ext cx="5948363"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7298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Slid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1"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7">
            <a:extLst>
              <a:ext uri="{FF2B5EF4-FFF2-40B4-BE49-F238E27FC236}">
                <a16:creationId xmlns:a16="http://schemas.microsoft.com/office/drawing/2014/main" id="{5B9BF074-DB08-664F-B631-BC607BFA5E5F}"/>
              </a:ext>
            </a:extLst>
          </p:cNvPr>
          <p:cNvSpPr>
            <a:spLocks noGrp="1"/>
          </p:cNvSpPr>
          <p:nvPr>
            <p:ph type="body" sz="quarter" idx="11"/>
          </p:nvPr>
        </p:nvSpPr>
        <p:spPr>
          <a:xfrm>
            <a:off x="6323533"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1508623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276699" y="2743201"/>
            <a:ext cx="3898232" cy="291645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130060" y="1183907"/>
            <a:ext cx="5189091" cy="5082592"/>
          </a:xfrm>
          <a:prstGeom prst="rect">
            <a:avLst/>
          </a:prstGeom>
        </p:spPr>
        <p:txBody>
          <a:bodyPr/>
          <a:lstStyle/>
          <a:p>
            <a:endParaRPr lang="en-GB"/>
          </a:p>
        </p:txBody>
      </p:sp>
    </p:spTree>
    <p:extLst>
      <p:ext uri="{BB962C8B-B14F-4D97-AF65-F5344CB8AC3E}">
        <p14:creationId xmlns:p14="http://schemas.microsoft.com/office/powerpoint/2010/main" val="27456297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nd Pictur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779427" y="1202524"/>
            <a:ext cx="6140919"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79647" y="2319688"/>
            <a:ext cx="6140918"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AD0C776C-423F-A140-BA54-A1738FF96092}"/>
              </a:ext>
            </a:extLst>
          </p:cNvPr>
          <p:cNvSpPr>
            <a:spLocks noGrp="1"/>
          </p:cNvSpPr>
          <p:nvPr>
            <p:ph type="pic" sz="quarter" idx="11"/>
          </p:nvPr>
        </p:nvSpPr>
        <p:spPr>
          <a:xfrm>
            <a:off x="8210550" y="2868613"/>
            <a:ext cx="3494088" cy="3330575"/>
          </a:xfrm>
          <a:prstGeom prst="roundRect">
            <a:avLst/>
          </a:prstGeom>
        </p:spPr>
        <p:txBody>
          <a:bodyPr/>
          <a:lstStyle/>
          <a:p>
            <a:endParaRPr lang="en-GB"/>
          </a:p>
        </p:txBody>
      </p:sp>
    </p:spTree>
    <p:extLst>
      <p:ext uri="{BB962C8B-B14F-4D97-AF65-F5344CB8AC3E}">
        <p14:creationId xmlns:p14="http://schemas.microsoft.com/office/powerpoint/2010/main" val="2788816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380318" y="2492943"/>
            <a:ext cx="2604541" cy="2656573"/>
          </a:xfrm>
          <a:prstGeom prst="rect">
            <a:avLst/>
          </a:prstGeom>
        </p:spPr>
        <p:txBody>
          <a:bodyPr/>
          <a:lstStyle/>
          <a:p>
            <a:endParaRPr lang="en-GB"/>
          </a:p>
        </p:txBody>
      </p:sp>
      <p:sp>
        <p:nvSpPr>
          <p:cNvPr id="5" name="Picture Placeholder 3">
            <a:extLst>
              <a:ext uri="{FF2B5EF4-FFF2-40B4-BE49-F238E27FC236}">
                <a16:creationId xmlns:a16="http://schemas.microsoft.com/office/drawing/2014/main" id="{03D95C8F-F4B9-3945-B554-88681BB1373B}"/>
              </a:ext>
            </a:extLst>
          </p:cNvPr>
          <p:cNvSpPr>
            <a:spLocks noGrp="1"/>
          </p:cNvSpPr>
          <p:nvPr>
            <p:ph type="pic" sz="quarter" idx="12"/>
          </p:nvPr>
        </p:nvSpPr>
        <p:spPr>
          <a:xfrm>
            <a:off x="4960916" y="2492942"/>
            <a:ext cx="2604541" cy="2656573"/>
          </a:xfrm>
          <a:prstGeom prst="rect">
            <a:avLst/>
          </a:prstGeom>
        </p:spPr>
        <p:txBody>
          <a:bodyPr/>
          <a:lstStyle/>
          <a:p>
            <a:endParaRPr lang="en-GB"/>
          </a:p>
        </p:txBody>
      </p:sp>
      <p:sp>
        <p:nvSpPr>
          <p:cNvPr id="6" name="Picture Placeholder 3">
            <a:extLst>
              <a:ext uri="{FF2B5EF4-FFF2-40B4-BE49-F238E27FC236}">
                <a16:creationId xmlns:a16="http://schemas.microsoft.com/office/drawing/2014/main" id="{3498DA54-36BC-DD44-9957-C6135C1F566B}"/>
              </a:ext>
            </a:extLst>
          </p:cNvPr>
          <p:cNvSpPr>
            <a:spLocks noGrp="1"/>
          </p:cNvSpPr>
          <p:nvPr>
            <p:ph type="pic" sz="quarter" idx="13"/>
          </p:nvPr>
        </p:nvSpPr>
        <p:spPr>
          <a:xfrm>
            <a:off x="8541514" y="2492942"/>
            <a:ext cx="2604541" cy="2656573"/>
          </a:xfrm>
          <a:prstGeom prst="rect">
            <a:avLst/>
          </a:prstGeom>
        </p:spPr>
        <p:txBody>
          <a:bodyPr/>
          <a:lstStyle/>
          <a:p>
            <a:endParaRPr lang="en-GB"/>
          </a:p>
        </p:txBody>
      </p:sp>
      <p:sp>
        <p:nvSpPr>
          <p:cNvPr id="7" name="Title 1">
            <a:extLst>
              <a:ext uri="{FF2B5EF4-FFF2-40B4-BE49-F238E27FC236}">
                <a16:creationId xmlns:a16="http://schemas.microsoft.com/office/drawing/2014/main" id="{D8EBF489-F970-DB47-8F5A-A318ACDE6C89}"/>
              </a:ext>
            </a:extLst>
          </p:cNvPr>
          <p:cNvSpPr>
            <a:spLocks noGrp="1"/>
          </p:cNvSpPr>
          <p:nvPr>
            <p:ph type="title"/>
          </p:nvPr>
        </p:nvSpPr>
        <p:spPr>
          <a:xfrm>
            <a:off x="1193581" y="687572"/>
            <a:ext cx="5948364" cy="1020912"/>
          </a:xfrm>
        </p:spPr>
        <p:txBody>
          <a:bodyPr>
            <a:normAutofit/>
          </a:bodyPr>
          <a:lstStyle>
            <a:lvl1pPr>
              <a:defRPr sz="3600" b="1">
                <a:solidFill>
                  <a:schemeClr val="bg1"/>
                </a:solidFill>
              </a:defRPr>
            </a:lvl1pPr>
          </a:lstStyle>
          <a:p>
            <a:r>
              <a:rPr lang="en-GB"/>
              <a:t>Click to edit Master title style</a:t>
            </a:r>
          </a:p>
        </p:txBody>
      </p:sp>
    </p:spTree>
    <p:extLst>
      <p:ext uri="{BB962C8B-B14F-4D97-AF65-F5344CB8AC3E}">
        <p14:creationId xmlns:p14="http://schemas.microsoft.com/office/powerpoint/2010/main" val="3898587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White background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614336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 background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4088289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0197B4-C810-0546-9849-2F24615767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BCBFBB2-FDAE-5547-86C5-4175823CA5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4B8998C-13A6-4046-85A9-8A445A00BA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6544DA-6E29-6042-ADC2-BFC1CEAC4827}" type="datetimeFigureOut">
              <a:rPr lang="en-GB" smtClean="0"/>
              <a:t>08/10/2024</a:t>
            </a:fld>
            <a:endParaRPr lang="en-GB"/>
          </a:p>
        </p:txBody>
      </p:sp>
      <p:sp>
        <p:nvSpPr>
          <p:cNvPr id="5" name="Footer Placeholder 4">
            <a:extLst>
              <a:ext uri="{FF2B5EF4-FFF2-40B4-BE49-F238E27FC236}">
                <a16:creationId xmlns:a16="http://schemas.microsoft.com/office/drawing/2014/main" id="{908ACA81-607D-204F-9FF6-28F99998AC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1CF7EB1-5DBB-7F4B-95E5-1B6CF5067E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879458-1A82-DB41-B168-0F2710236168}" type="slidenum">
              <a:rPr lang="en-GB" smtClean="0"/>
              <a:t>‹#›</a:t>
            </a:fld>
            <a:endParaRPr lang="en-GB"/>
          </a:p>
        </p:txBody>
      </p:sp>
    </p:spTree>
    <p:extLst>
      <p:ext uri="{BB962C8B-B14F-4D97-AF65-F5344CB8AC3E}">
        <p14:creationId xmlns:p14="http://schemas.microsoft.com/office/powerpoint/2010/main" val="23451877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5" r:id="rId4"/>
    <p:sldLayoutId id="2147483653" r:id="rId5"/>
    <p:sldLayoutId id="2147483652" r:id="rId6"/>
    <p:sldLayoutId id="2147483654"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microsoft.com/office/2007/relationships/hdphoto" Target="../media/hdphoto1.wdp"/><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5A8F0-D3AC-1C4C-9118-C19B88BE9B21}"/>
              </a:ext>
            </a:extLst>
          </p:cNvPr>
          <p:cNvSpPr>
            <a:spLocks noGrp="1"/>
          </p:cNvSpPr>
          <p:nvPr>
            <p:ph type="ctrTitle"/>
          </p:nvPr>
        </p:nvSpPr>
        <p:spPr>
          <a:xfrm>
            <a:off x="1466491" y="3694555"/>
            <a:ext cx="10441729" cy="1279308"/>
          </a:xfrm>
        </p:spPr>
        <p:txBody>
          <a:bodyPr>
            <a:normAutofit/>
          </a:bodyPr>
          <a:lstStyle/>
          <a:p>
            <a:r>
              <a:rPr lang="en-GB" dirty="0" smtClean="0"/>
              <a:t>Phonics </a:t>
            </a:r>
            <a:r>
              <a:rPr lang="en-GB" dirty="0"/>
              <a:t>and Early Reading</a:t>
            </a:r>
          </a:p>
        </p:txBody>
      </p:sp>
      <p:sp>
        <p:nvSpPr>
          <p:cNvPr id="3" name="Subtitle 2">
            <a:extLst>
              <a:ext uri="{FF2B5EF4-FFF2-40B4-BE49-F238E27FC236}">
                <a16:creationId xmlns:a16="http://schemas.microsoft.com/office/drawing/2014/main" id="{C4955A50-486D-D549-BE83-6AF390114FAB}"/>
              </a:ext>
            </a:extLst>
          </p:cNvPr>
          <p:cNvSpPr>
            <a:spLocks noGrp="1"/>
          </p:cNvSpPr>
          <p:nvPr>
            <p:ph type="subTitle" idx="1"/>
          </p:nvPr>
        </p:nvSpPr>
        <p:spPr>
          <a:xfrm>
            <a:off x="1576552" y="5131518"/>
            <a:ext cx="9144000" cy="784675"/>
          </a:xfrm>
        </p:spPr>
        <p:txBody>
          <a:bodyPr vert="horz" lIns="91440" tIns="45720" rIns="91440" bIns="45720" rtlCol="0" anchor="t">
            <a:normAutofit/>
          </a:bodyPr>
          <a:lstStyle/>
          <a:p>
            <a:r>
              <a:rPr lang="en-GB" sz="3600" dirty="0" smtClean="0">
                <a:cs typeface="Calibri"/>
              </a:rPr>
              <a:t>Information Session </a:t>
            </a:r>
            <a:endParaRPr lang="en-GB" sz="3600" dirty="0">
              <a:cs typeface="Calibri"/>
            </a:endParaRPr>
          </a:p>
        </p:txBody>
      </p:sp>
    </p:spTree>
    <p:extLst>
      <p:ext uri="{BB962C8B-B14F-4D97-AF65-F5344CB8AC3E}">
        <p14:creationId xmlns:p14="http://schemas.microsoft.com/office/powerpoint/2010/main" val="15328107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We love reading!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2082363"/>
            <a:ext cx="6108175" cy="4042611"/>
          </a:xfrm>
        </p:spPr>
        <p:txBody>
          <a:bodyPr vert="horz" lIns="91440" tIns="45720" rIns="91440" bIns="45720" rtlCol="0" anchor="t">
            <a:normAutofit/>
          </a:bodyPr>
          <a:lstStyle/>
          <a:p>
            <a:r>
              <a:rPr lang="en-GB" dirty="0"/>
              <a:t>Reading for pleasure</a:t>
            </a:r>
          </a:p>
          <a:p>
            <a:r>
              <a:rPr lang="en-GB" dirty="0"/>
              <a:t>Finding out information</a:t>
            </a:r>
          </a:p>
          <a:p>
            <a:r>
              <a:rPr lang="en-GB" dirty="0"/>
              <a:t>Reading the world around them</a:t>
            </a:r>
          </a:p>
          <a:p>
            <a:r>
              <a:rPr lang="en-GB" dirty="0"/>
              <a:t>Understanding forms and official documents</a:t>
            </a:r>
          </a:p>
          <a:p>
            <a:r>
              <a:rPr lang="en-GB" dirty="0"/>
              <a:t>Accessing learning </a:t>
            </a:r>
          </a:p>
        </p:txBody>
      </p:sp>
    </p:spTree>
    <p:extLst>
      <p:ext uri="{BB962C8B-B14F-4D97-AF65-F5344CB8AC3E}">
        <p14:creationId xmlns:p14="http://schemas.microsoft.com/office/powerpoint/2010/main" val="37213220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What is Phonics?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50778" y="1067852"/>
            <a:ext cx="6980153" cy="5608552"/>
          </a:xfrm>
        </p:spPr>
        <p:txBody>
          <a:bodyPr>
            <a:normAutofit/>
          </a:bodyPr>
          <a:lstStyle/>
          <a:p>
            <a:r>
              <a:rPr lang="en-GB" dirty="0"/>
              <a:t>Link between the words we say and the letters that represent each sound. </a:t>
            </a:r>
          </a:p>
          <a:p>
            <a:endParaRPr lang="en-GB" dirty="0"/>
          </a:p>
          <a:p>
            <a:r>
              <a:rPr lang="en-GB" dirty="0"/>
              <a:t>Grapheme – the written letter or groups of letters</a:t>
            </a:r>
          </a:p>
          <a:p>
            <a:endParaRPr lang="en-GB" dirty="0"/>
          </a:p>
          <a:p>
            <a:r>
              <a:rPr lang="en-GB" dirty="0"/>
              <a:t>Phoneme – the </a:t>
            </a:r>
            <a:r>
              <a:rPr lang="en-GB" dirty="0" smtClean="0"/>
              <a:t>sound </a:t>
            </a:r>
            <a:r>
              <a:rPr lang="en-GB" dirty="0"/>
              <a:t>that the grapheme makes. </a:t>
            </a:r>
          </a:p>
          <a:p>
            <a:pPr marL="0" indent="0">
              <a:buNone/>
            </a:pPr>
            <a:endParaRPr lang="en-GB" dirty="0"/>
          </a:p>
          <a:p>
            <a:pPr marL="0" indent="0">
              <a:buNone/>
            </a:pPr>
            <a:endParaRPr lang="en-GB" dirty="0"/>
          </a:p>
        </p:txBody>
      </p:sp>
      <p:pic>
        <p:nvPicPr>
          <p:cNvPr id="7" name="Picture 5" descr="A picture containing text, person, indoor, dish&#10;&#10;Description automatically generated">
            <a:extLst>
              <a:ext uri="{FF2B5EF4-FFF2-40B4-BE49-F238E27FC236}">
                <a16:creationId xmlns:a16="http://schemas.microsoft.com/office/drawing/2014/main" id="{E941B672-F515-4A98-933A-6AFC416A18DC}"/>
              </a:ext>
            </a:extLst>
          </p:cNvPr>
          <p:cNvPicPr>
            <a:picLocks noGrp="1" noChangeAspect="1"/>
          </p:cNvPicPr>
          <p:nvPr>
            <p:ph type="pic" sz="quarter" idx="11"/>
          </p:nvPr>
        </p:nvPicPr>
        <p:blipFill rotWithShape="1">
          <a:blip r:embed="rId3"/>
          <a:srcRect l="11569" r="11569"/>
          <a:stretch/>
        </p:blipFill>
        <p:spPr>
          <a:xfrm>
            <a:off x="8195712" y="2490687"/>
            <a:ext cx="3514923" cy="2764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 name="Picture 3"/>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foregroundMark x1="10394" y1="49171" x2="42294" y2="71271"/>
                        <a14:foregroundMark x1="75986" y1="9392" x2="75986" y2="9392"/>
                        <a14:foregroundMark x1="80645" y1="16022" x2="80645" y2="16022"/>
                        <a14:foregroundMark x1="86738" y1="28177" x2="86738" y2="28177"/>
                        <a14:foregroundMark x1="88889" y1="27072" x2="83871" y2="22099"/>
                        <a14:foregroundMark x1="95341" y1="46961" x2="92115" y2="31492"/>
                        <a14:foregroundMark x1="94265" y1="45856" x2="63082" y2="56354"/>
                        <a14:foregroundMark x1="94982" y1="47514" x2="84946" y2="77348"/>
                        <a14:foregroundMark x1="37276" y1="93370" x2="84946" y2="75691"/>
                        <a14:foregroundMark x1="14337" y1="79558" x2="35842" y2="91713"/>
                      </a14:backgroundRemoval>
                    </a14:imgEffect>
                  </a14:imgLayer>
                </a14:imgProps>
              </a:ext>
            </a:extLst>
          </a:blip>
          <a:stretch>
            <a:fillRect/>
          </a:stretch>
        </p:blipFill>
        <p:spPr>
          <a:xfrm>
            <a:off x="3210604" y="4700587"/>
            <a:ext cx="2657475" cy="1724025"/>
          </a:xfrm>
          <a:prstGeom prst="rect">
            <a:avLst/>
          </a:prstGeom>
        </p:spPr>
      </p:pic>
    </p:spTree>
    <p:extLst>
      <p:ext uri="{BB962C8B-B14F-4D97-AF65-F5344CB8AC3E}">
        <p14:creationId xmlns:p14="http://schemas.microsoft.com/office/powerpoint/2010/main" val="36615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Blending</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62887" y="913117"/>
            <a:ext cx="6980153" cy="5608552"/>
          </a:xfrm>
        </p:spPr>
        <p:txBody>
          <a:bodyPr>
            <a:normAutofit/>
          </a:bodyPr>
          <a:lstStyle/>
          <a:p>
            <a:endParaRPr lang="en-GB" dirty="0"/>
          </a:p>
          <a:p>
            <a:r>
              <a:rPr lang="en-GB" dirty="0"/>
              <a:t>Pushing the phonemes together to make a word. </a:t>
            </a:r>
          </a:p>
          <a:p>
            <a:endParaRPr lang="en-GB" dirty="0"/>
          </a:p>
          <a:p>
            <a:pPr marL="0" indent="0">
              <a:buNone/>
            </a:pPr>
            <a:r>
              <a:rPr lang="en-GB" dirty="0"/>
              <a:t> </a:t>
            </a:r>
          </a:p>
          <a:p>
            <a:pPr marL="0" indent="0">
              <a:buNone/>
            </a:pPr>
            <a:endParaRPr lang="en-GB" dirty="0"/>
          </a:p>
          <a:p>
            <a:pPr marL="0" indent="0">
              <a:buNone/>
            </a:pPr>
            <a:endParaRPr lang="en-GB" dirty="0"/>
          </a:p>
          <a:p>
            <a:r>
              <a:rPr lang="en-GB" dirty="0" smtClean="0"/>
              <a:t>Starlight </a:t>
            </a:r>
            <a:endParaRPr lang="en-GB" dirty="0"/>
          </a:p>
          <a:p>
            <a:r>
              <a:rPr lang="en-GB" dirty="0" err="1"/>
              <a:t>Crepusular</a:t>
            </a:r>
            <a:r>
              <a:rPr lang="en-GB" dirty="0"/>
              <a:t> </a:t>
            </a:r>
          </a:p>
        </p:txBody>
      </p:sp>
      <p:sp>
        <p:nvSpPr>
          <p:cNvPr id="4" name="Picture Placeholder 3"/>
          <p:cNvSpPr>
            <a:spLocks noGrp="1"/>
          </p:cNvSpPr>
          <p:nvPr>
            <p:ph type="pic" sz="quarter" idx="11"/>
          </p:nvPr>
        </p:nvSpPr>
        <p:spPr>
          <a:xfrm>
            <a:off x="8210550" y="2388436"/>
            <a:ext cx="3494088" cy="3330575"/>
          </a:xfrm>
        </p:spPr>
      </p:sp>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1864178" y="1450521"/>
            <a:ext cx="3197679" cy="3197679"/>
          </a:xfrm>
          <a:prstGeom prst="rect">
            <a:avLst/>
          </a:prstGeom>
        </p:spPr>
      </p:pic>
    </p:spTree>
    <p:extLst>
      <p:ext uri="{BB962C8B-B14F-4D97-AF65-F5344CB8AC3E}">
        <p14:creationId xmlns:p14="http://schemas.microsoft.com/office/powerpoint/2010/main" val="14425451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Spelling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1851136"/>
            <a:ext cx="6108175" cy="5006864"/>
          </a:xfrm>
        </p:spPr>
        <p:txBody>
          <a:bodyPr vert="horz" lIns="91440" tIns="45720" rIns="91440" bIns="45720" rtlCol="0" anchor="t">
            <a:normAutofit/>
          </a:bodyPr>
          <a:lstStyle/>
          <a:p>
            <a:r>
              <a:rPr lang="en-GB" dirty="0"/>
              <a:t>Segmenting words</a:t>
            </a:r>
          </a:p>
          <a:p>
            <a:endParaRPr lang="en-GB" dirty="0"/>
          </a:p>
          <a:p>
            <a:endParaRPr lang="en-GB" dirty="0"/>
          </a:p>
          <a:p>
            <a:endParaRPr lang="en-GB" dirty="0"/>
          </a:p>
          <a:p>
            <a:endParaRPr lang="en-GB" dirty="0"/>
          </a:p>
          <a:p>
            <a:pPr marL="0" indent="0">
              <a:buNone/>
            </a:pPr>
            <a:endParaRPr lang="en-GB" dirty="0"/>
          </a:p>
          <a:p>
            <a:r>
              <a:rPr lang="en-GB" dirty="0"/>
              <a:t>Daily writing as part of phonics lessons</a:t>
            </a:r>
          </a:p>
          <a:p>
            <a:endParaRPr lang="en-GB" dirty="0"/>
          </a:p>
        </p:txBody>
      </p:sp>
      <p:pic>
        <p:nvPicPr>
          <p:cNvPr id="6" name="Picture 5"/>
          <p:cNvPicPr>
            <a:picLocks noChangeAspect="1"/>
          </p:cNvPicPr>
          <p:nvPr/>
        </p:nvPicPr>
        <p:blipFill>
          <a:blip r:embed="rId3"/>
          <a:stretch>
            <a:fillRect/>
          </a:stretch>
        </p:blipFill>
        <p:spPr>
          <a:xfrm>
            <a:off x="5080106" y="2483412"/>
            <a:ext cx="2193054" cy="195034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76091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5EF83C1-5A53-044A-9556-3BF5824C9483}"/>
              </a:ext>
            </a:extLst>
          </p:cNvPr>
          <p:cNvSpPr>
            <a:spLocks noGrp="1"/>
          </p:cNvSpPr>
          <p:nvPr>
            <p:ph type="title"/>
          </p:nvPr>
        </p:nvSpPr>
        <p:spPr/>
        <p:txBody>
          <a:bodyPr/>
          <a:lstStyle/>
          <a:p>
            <a:r>
              <a:rPr lang="en-GB" dirty="0">
                <a:cs typeface="Calibri Light"/>
              </a:rPr>
              <a:t>The Alphabetic Code </a:t>
            </a:r>
            <a:endParaRPr lang="en-GB" dirty="0"/>
          </a:p>
        </p:txBody>
      </p:sp>
      <p:sp>
        <p:nvSpPr>
          <p:cNvPr id="2" name="TextBox 1"/>
          <p:cNvSpPr txBox="1"/>
          <p:nvPr/>
        </p:nvSpPr>
        <p:spPr>
          <a:xfrm>
            <a:off x="1098987" y="2690167"/>
            <a:ext cx="2779329" cy="1446550"/>
          </a:xfrm>
          <a:prstGeom prst="rect">
            <a:avLst/>
          </a:prstGeom>
          <a:noFill/>
        </p:spPr>
        <p:txBody>
          <a:bodyPr wrap="square" rtlCol="0">
            <a:spAutoFit/>
          </a:bodyPr>
          <a:lstStyle/>
          <a:p>
            <a:pPr algn="ctr"/>
            <a:r>
              <a:rPr lang="en-GB" sz="4400" b="1" dirty="0"/>
              <a:t>44 phonemes </a:t>
            </a:r>
          </a:p>
        </p:txBody>
      </p:sp>
      <p:sp>
        <p:nvSpPr>
          <p:cNvPr id="9" name="TextBox 8"/>
          <p:cNvSpPr txBox="1"/>
          <p:nvPr/>
        </p:nvSpPr>
        <p:spPr>
          <a:xfrm>
            <a:off x="4894336" y="2868843"/>
            <a:ext cx="2247609" cy="1446550"/>
          </a:xfrm>
          <a:prstGeom prst="rect">
            <a:avLst/>
          </a:prstGeom>
          <a:noFill/>
        </p:spPr>
        <p:txBody>
          <a:bodyPr wrap="square" rtlCol="0">
            <a:spAutoFit/>
          </a:bodyPr>
          <a:lstStyle/>
          <a:p>
            <a:pPr algn="ctr"/>
            <a:r>
              <a:rPr lang="en-GB" sz="4400" b="1" dirty="0"/>
              <a:t>Simple Code</a:t>
            </a:r>
          </a:p>
        </p:txBody>
      </p:sp>
      <p:sp>
        <p:nvSpPr>
          <p:cNvPr id="10" name="TextBox 9"/>
          <p:cNvSpPr txBox="1"/>
          <p:nvPr/>
        </p:nvSpPr>
        <p:spPr>
          <a:xfrm>
            <a:off x="8385661" y="2868843"/>
            <a:ext cx="2594119" cy="1446550"/>
          </a:xfrm>
          <a:prstGeom prst="rect">
            <a:avLst/>
          </a:prstGeom>
          <a:noFill/>
        </p:spPr>
        <p:txBody>
          <a:bodyPr wrap="square" rtlCol="0">
            <a:spAutoFit/>
          </a:bodyPr>
          <a:lstStyle/>
          <a:p>
            <a:pPr algn="ctr"/>
            <a:r>
              <a:rPr lang="en-GB" sz="4400" b="1" dirty="0"/>
              <a:t>Complex Code</a:t>
            </a:r>
          </a:p>
        </p:txBody>
      </p:sp>
    </p:spTree>
    <p:extLst>
      <p:ext uri="{BB962C8B-B14F-4D97-AF65-F5344CB8AC3E}">
        <p14:creationId xmlns:p14="http://schemas.microsoft.com/office/powerpoint/2010/main" val="15217063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smtClean="0"/>
              <a:t>Further communication</a:t>
            </a:r>
            <a:endParaRPr lang="en-GB" sz="4400" dirty="0"/>
          </a:p>
        </p:txBody>
      </p:sp>
    </p:spTree>
    <p:extLst>
      <p:ext uri="{BB962C8B-B14F-4D97-AF65-F5344CB8AC3E}">
        <p14:creationId xmlns:p14="http://schemas.microsoft.com/office/powerpoint/2010/main" val="21605404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sz="quarter" idx="10"/>
          </p:nvPr>
        </p:nvSpPr>
        <p:spPr/>
        <p:txBody>
          <a:bodyPr/>
          <a:lstStyle/>
          <a:p>
            <a:endParaRPr lang="en-GB"/>
          </a:p>
        </p:txBody>
      </p:sp>
      <p:sp>
        <p:nvSpPr>
          <p:cNvPr id="4" name="Picture Placeholder 3"/>
          <p:cNvSpPr>
            <a:spLocks noGrp="1"/>
          </p:cNvSpPr>
          <p:nvPr>
            <p:ph type="pic" sz="quarter" idx="11"/>
          </p:nvPr>
        </p:nvSpPr>
        <p:spPr/>
      </p:sp>
      <p:pic>
        <p:nvPicPr>
          <p:cNvPr id="5" name="Picture 4"/>
          <p:cNvPicPr>
            <a:picLocks noChangeAspect="1"/>
          </p:cNvPicPr>
          <p:nvPr/>
        </p:nvPicPr>
        <p:blipFill>
          <a:blip r:embed="rId3"/>
          <a:stretch>
            <a:fillRect/>
          </a:stretch>
        </p:blipFill>
        <p:spPr>
          <a:xfrm rot="16200000">
            <a:off x="1542033" y="304442"/>
            <a:ext cx="4576483" cy="6180143"/>
          </a:xfrm>
          <a:prstGeom prst="rect">
            <a:avLst/>
          </a:prstGeom>
        </p:spPr>
      </p:pic>
      <p:pic>
        <p:nvPicPr>
          <p:cNvPr id="6" name="Picture 5"/>
          <p:cNvPicPr>
            <a:picLocks noChangeAspect="1"/>
          </p:cNvPicPr>
          <p:nvPr/>
        </p:nvPicPr>
        <p:blipFill>
          <a:blip r:embed="rId4"/>
          <a:stretch>
            <a:fillRect/>
          </a:stretch>
        </p:blipFill>
        <p:spPr>
          <a:xfrm rot="16200000">
            <a:off x="7804634" y="2090487"/>
            <a:ext cx="3616959" cy="4926664"/>
          </a:xfrm>
          <a:prstGeom prst="rect">
            <a:avLst/>
          </a:prstGeom>
        </p:spPr>
      </p:pic>
    </p:spTree>
    <p:extLst>
      <p:ext uri="{BB962C8B-B14F-4D97-AF65-F5344CB8AC3E}">
        <p14:creationId xmlns:p14="http://schemas.microsoft.com/office/powerpoint/2010/main" val="11329726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rot="16200000">
            <a:off x="4477960" y="-95534"/>
            <a:ext cx="2507616" cy="3413688"/>
          </a:xfrm>
          <a:prstGeom prst="rect">
            <a:avLst/>
          </a:prstGeom>
        </p:spPr>
      </p:pic>
      <p:pic>
        <p:nvPicPr>
          <p:cNvPr id="5" name="Picture 4"/>
          <p:cNvPicPr>
            <a:picLocks noChangeAspect="1"/>
          </p:cNvPicPr>
          <p:nvPr/>
        </p:nvPicPr>
        <p:blipFill>
          <a:blip r:embed="rId4"/>
          <a:stretch>
            <a:fillRect/>
          </a:stretch>
        </p:blipFill>
        <p:spPr>
          <a:xfrm rot="16200000">
            <a:off x="551905" y="-200552"/>
            <a:ext cx="2751455" cy="3623725"/>
          </a:xfrm>
          <a:prstGeom prst="rect">
            <a:avLst/>
          </a:prstGeom>
        </p:spPr>
      </p:pic>
      <p:pic>
        <p:nvPicPr>
          <p:cNvPr id="7" name="Picture 6"/>
          <p:cNvPicPr>
            <a:picLocks noChangeAspect="1"/>
          </p:cNvPicPr>
          <p:nvPr/>
        </p:nvPicPr>
        <p:blipFill>
          <a:blip r:embed="rId5"/>
          <a:stretch>
            <a:fillRect/>
          </a:stretch>
        </p:blipFill>
        <p:spPr>
          <a:xfrm rot="16200000">
            <a:off x="901170" y="2767239"/>
            <a:ext cx="3429309" cy="4399151"/>
          </a:xfrm>
          <a:prstGeom prst="rect">
            <a:avLst/>
          </a:prstGeom>
        </p:spPr>
      </p:pic>
      <p:pic>
        <p:nvPicPr>
          <p:cNvPr id="8" name="Picture 7"/>
          <p:cNvPicPr>
            <a:picLocks noChangeAspect="1"/>
          </p:cNvPicPr>
          <p:nvPr/>
        </p:nvPicPr>
        <p:blipFill>
          <a:blip r:embed="rId6"/>
          <a:stretch>
            <a:fillRect/>
          </a:stretch>
        </p:blipFill>
        <p:spPr>
          <a:xfrm rot="16200000">
            <a:off x="6220378" y="2514543"/>
            <a:ext cx="3533887" cy="4799965"/>
          </a:xfrm>
          <a:prstGeom prst="rect">
            <a:avLst/>
          </a:prstGeom>
        </p:spPr>
      </p:pic>
    </p:spTree>
    <p:extLst>
      <p:ext uri="{BB962C8B-B14F-4D97-AF65-F5344CB8AC3E}">
        <p14:creationId xmlns:p14="http://schemas.microsoft.com/office/powerpoint/2010/main" val="16961038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3269" y="784756"/>
            <a:ext cx="7343121" cy="1020912"/>
          </a:xfrm>
        </p:spPr>
        <p:txBody>
          <a:bodyPr>
            <a:normAutofit/>
          </a:bodyPr>
          <a:lstStyle/>
          <a:p>
            <a:r>
              <a:rPr lang="en-GB" sz="4400" dirty="0"/>
              <a:t>Reading and Books</a:t>
            </a:r>
          </a:p>
        </p:txBody>
      </p:sp>
      <p:pic>
        <p:nvPicPr>
          <p:cNvPr id="8" name="Picture Placeholder 7"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Grp="1" noChangeAspect="1"/>
          </p:cNvPicPr>
          <p:nvPr>
            <p:ph type="pic" sz="quarter" idx="11"/>
          </p:nvPr>
        </p:nvPicPr>
        <p:blipFill rotWithShape="1">
          <a:blip r:embed="rId3"/>
          <a:srcRect t="9859" b="9859"/>
          <a:stretch/>
        </p:blipFill>
        <p:spPr>
          <a:xfrm>
            <a:off x="8029183" y="2022148"/>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TextBox 3"/>
          <p:cNvSpPr txBox="1"/>
          <p:nvPr/>
        </p:nvSpPr>
        <p:spPr>
          <a:xfrm>
            <a:off x="273269" y="2255840"/>
            <a:ext cx="6526924" cy="2246769"/>
          </a:xfrm>
          <a:prstGeom prst="rect">
            <a:avLst/>
          </a:prstGeom>
          <a:noFill/>
        </p:spPr>
        <p:txBody>
          <a:bodyPr wrap="square" rtlCol="0">
            <a:spAutoFit/>
          </a:bodyPr>
          <a:lstStyle/>
          <a:p>
            <a:pPr marL="285750" indent="-285750">
              <a:buFont typeface="Arial" panose="020B0604020202020204" pitchFamily="34" charset="0"/>
              <a:buChar char="•"/>
            </a:pPr>
            <a:r>
              <a:rPr lang="en-GB" sz="2800" dirty="0"/>
              <a:t>Children will be given books when they can blend – this will be different for every child</a:t>
            </a:r>
          </a:p>
          <a:p>
            <a:pPr marL="285750" indent="-285750">
              <a:buFont typeface="Arial" panose="020B0604020202020204" pitchFamily="34" charset="0"/>
              <a:buChar char="•"/>
            </a:pPr>
            <a:r>
              <a:rPr lang="en-GB" sz="2800" dirty="0"/>
              <a:t>Books precisely match children’s phonics attainment</a:t>
            </a:r>
          </a:p>
        </p:txBody>
      </p:sp>
    </p:spTree>
    <p:extLst>
      <p:ext uri="{BB962C8B-B14F-4D97-AF65-F5344CB8AC3E}">
        <p14:creationId xmlns:p14="http://schemas.microsoft.com/office/powerpoint/2010/main" val="12193575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Reading at home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1851136"/>
            <a:ext cx="6108175" cy="5006864"/>
          </a:xfrm>
        </p:spPr>
        <p:txBody>
          <a:bodyPr vert="horz" lIns="91440" tIns="45720" rIns="91440" bIns="45720" rtlCol="0" anchor="t">
            <a:normAutofit lnSpcReduction="10000"/>
          </a:bodyPr>
          <a:lstStyle/>
          <a:p>
            <a:r>
              <a:rPr lang="en-GB" dirty="0"/>
              <a:t>5 – 10 minutes</a:t>
            </a:r>
          </a:p>
          <a:p>
            <a:r>
              <a:rPr lang="en-GB" dirty="0"/>
              <a:t>Choose a time that works for you</a:t>
            </a:r>
          </a:p>
          <a:p>
            <a:r>
              <a:rPr lang="en-GB" dirty="0"/>
              <a:t>Be positive and celebrate successes</a:t>
            </a:r>
          </a:p>
          <a:p>
            <a:r>
              <a:rPr lang="en-GB" dirty="0"/>
              <a:t>Encourage them to point to the graphemes</a:t>
            </a:r>
          </a:p>
          <a:p>
            <a:r>
              <a:rPr lang="en-GB" dirty="0"/>
              <a:t>Encourage them to say the sounds and blend them together</a:t>
            </a:r>
          </a:p>
          <a:p>
            <a:r>
              <a:rPr lang="en-GB" dirty="0"/>
              <a:t>Be patient and let them try and work it out </a:t>
            </a:r>
          </a:p>
          <a:p>
            <a:r>
              <a:rPr lang="en-GB" dirty="0"/>
              <a:t>Read common exception words by sight. </a:t>
            </a:r>
          </a:p>
          <a:p>
            <a:endParaRPr lang="en-GB" dirty="0"/>
          </a:p>
        </p:txBody>
      </p:sp>
      <p:pic>
        <p:nvPicPr>
          <p:cNvPr id="4" name="Picture 3"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ChangeAspect="1"/>
          </p:cNvPicPr>
          <p:nvPr/>
        </p:nvPicPr>
        <p:blipFill rotWithShape="1">
          <a:blip r:embed="rId3"/>
          <a:srcRect t="9859" b="9859"/>
          <a:stretch/>
        </p:blipFill>
        <p:spPr>
          <a:xfrm>
            <a:off x="314590" y="1986111"/>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554088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fontScale="90000"/>
          </a:bodyPr>
          <a:lstStyle/>
          <a:p>
            <a:r>
              <a:rPr lang="en-GB" sz="4400" dirty="0" smtClean="0">
                <a:latin typeface="+mn-lt"/>
              </a:rPr>
              <a:t>Common Exception Words </a:t>
            </a:r>
            <a:endParaRPr lang="en-GB" sz="4400" dirty="0">
              <a:latin typeface="+mn-lt"/>
            </a:endParaRPr>
          </a:p>
        </p:txBody>
      </p:sp>
      <p:pic>
        <p:nvPicPr>
          <p:cNvPr id="5" name="Picture 4"/>
          <p:cNvPicPr>
            <a:picLocks noChangeAspect="1"/>
          </p:cNvPicPr>
          <p:nvPr/>
        </p:nvPicPr>
        <p:blipFill>
          <a:blip r:embed="rId3"/>
          <a:stretch>
            <a:fillRect/>
          </a:stretch>
        </p:blipFill>
        <p:spPr>
          <a:xfrm rot="15940962">
            <a:off x="905888" y="1195680"/>
            <a:ext cx="2792977" cy="3791750"/>
          </a:xfrm>
          <a:prstGeom prst="rect">
            <a:avLst/>
          </a:prstGeom>
        </p:spPr>
      </p:pic>
      <p:pic>
        <p:nvPicPr>
          <p:cNvPr id="6" name="Picture 5"/>
          <p:cNvPicPr>
            <a:picLocks noChangeAspect="1"/>
          </p:cNvPicPr>
          <p:nvPr/>
        </p:nvPicPr>
        <p:blipFill>
          <a:blip r:embed="rId4"/>
          <a:stretch>
            <a:fillRect/>
          </a:stretch>
        </p:blipFill>
        <p:spPr>
          <a:xfrm rot="16200000">
            <a:off x="1832891" y="3726716"/>
            <a:ext cx="2442404" cy="3462412"/>
          </a:xfrm>
          <a:prstGeom prst="rect">
            <a:avLst/>
          </a:prstGeom>
        </p:spPr>
      </p:pic>
      <p:pic>
        <p:nvPicPr>
          <p:cNvPr id="7" name="Picture 6"/>
          <p:cNvPicPr>
            <a:picLocks noChangeAspect="1"/>
          </p:cNvPicPr>
          <p:nvPr/>
        </p:nvPicPr>
        <p:blipFill>
          <a:blip r:embed="rId5"/>
          <a:stretch>
            <a:fillRect/>
          </a:stretch>
        </p:blipFill>
        <p:spPr>
          <a:xfrm rot="16489334">
            <a:off x="5844630" y="1405343"/>
            <a:ext cx="3004143" cy="3919748"/>
          </a:xfrm>
          <a:prstGeom prst="rect">
            <a:avLst/>
          </a:prstGeom>
        </p:spPr>
      </p:pic>
      <p:pic>
        <p:nvPicPr>
          <p:cNvPr id="8" name="Picture 7"/>
          <p:cNvPicPr>
            <a:picLocks noChangeAspect="1"/>
          </p:cNvPicPr>
          <p:nvPr/>
        </p:nvPicPr>
        <p:blipFill>
          <a:blip r:embed="rId6"/>
          <a:stretch>
            <a:fillRect/>
          </a:stretch>
        </p:blipFill>
        <p:spPr>
          <a:xfrm rot="16697115">
            <a:off x="7999642" y="3664828"/>
            <a:ext cx="2852535" cy="3919429"/>
          </a:xfrm>
          <a:prstGeom prst="rect">
            <a:avLst/>
          </a:prstGeom>
        </p:spPr>
      </p:pic>
    </p:spTree>
    <p:extLst>
      <p:ext uri="{BB962C8B-B14F-4D97-AF65-F5344CB8AC3E}">
        <p14:creationId xmlns:p14="http://schemas.microsoft.com/office/powerpoint/2010/main" val="715796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139603" y="511488"/>
            <a:ext cx="6578319" cy="1020912"/>
          </a:xfrm>
        </p:spPr>
        <p:txBody>
          <a:bodyPr>
            <a:normAutofit/>
          </a:bodyPr>
          <a:lstStyle/>
          <a:p>
            <a:r>
              <a:rPr lang="en-GB" sz="4400" dirty="0"/>
              <a:t>Reading at home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83908" y="1249448"/>
            <a:ext cx="6980153" cy="5608552"/>
          </a:xfrm>
        </p:spPr>
        <p:txBody>
          <a:bodyPr>
            <a:normAutofit/>
          </a:bodyPr>
          <a:lstStyle/>
          <a:p>
            <a:pPr marL="0" indent="0">
              <a:buNone/>
            </a:pPr>
            <a:endParaRPr lang="en-GB"/>
          </a:p>
          <a:p>
            <a:pPr marL="0" indent="0">
              <a:buNone/>
            </a:pPr>
            <a:endParaRPr lang="en-GB"/>
          </a:p>
        </p:txBody>
      </p:sp>
      <p:sp>
        <p:nvSpPr>
          <p:cNvPr id="6" name="Text Placeholder 2">
            <a:extLst>
              <a:ext uri="{FF2B5EF4-FFF2-40B4-BE49-F238E27FC236}">
                <a16:creationId xmlns:a16="http://schemas.microsoft.com/office/drawing/2014/main" id="{73B6DAC9-F4AF-7346-8C79-879ED044AC1A}"/>
              </a:ext>
            </a:extLst>
          </p:cNvPr>
          <p:cNvSpPr txBox="1">
            <a:spLocks/>
          </p:cNvSpPr>
          <p:nvPr/>
        </p:nvSpPr>
        <p:spPr>
          <a:xfrm>
            <a:off x="374674" y="1550292"/>
            <a:ext cx="6845933" cy="500686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p:cNvSpPr txBox="1"/>
          <p:nvPr/>
        </p:nvSpPr>
        <p:spPr>
          <a:xfrm>
            <a:off x="262760" y="1702676"/>
            <a:ext cx="6957848" cy="4678204"/>
          </a:xfrm>
          <a:prstGeom prst="rect">
            <a:avLst/>
          </a:prstGeom>
          <a:noFill/>
        </p:spPr>
        <p:txBody>
          <a:bodyPr wrap="square" rtlCol="0">
            <a:spAutoFit/>
          </a:bodyPr>
          <a:lstStyle/>
          <a:p>
            <a:pPr marL="457200" indent="-457200">
              <a:buFont typeface="Arial" panose="020B0604020202020204" pitchFamily="34" charset="0"/>
              <a:buChar char="•"/>
            </a:pPr>
            <a:r>
              <a:rPr lang="en-GB" sz="2800" dirty="0"/>
              <a:t>Continue to read to your child.</a:t>
            </a:r>
          </a:p>
          <a:p>
            <a:pPr marL="457200" indent="-457200">
              <a:buFont typeface="Arial" panose="020B0604020202020204" pitchFamily="34" charset="0"/>
              <a:buChar char="•"/>
            </a:pPr>
            <a:r>
              <a:rPr lang="en-GB" sz="2800" dirty="0"/>
              <a:t>Model how to read a book – left to right, turning pages </a:t>
            </a:r>
          </a:p>
          <a:p>
            <a:pPr marL="457200" indent="-457200">
              <a:buFont typeface="Arial" panose="020B0604020202020204" pitchFamily="34" charset="0"/>
              <a:buChar char="•"/>
            </a:pPr>
            <a:r>
              <a:rPr lang="en-GB" sz="2800" dirty="0"/>
              <a:t>Ask questions about what has happened and characters’ feelings</a:t>
            </a:r>
          </a:p>
          <a:p>
            <a:pPr marL="457200" indent="-457200">
              <a:buFont typeface="Arial" panose="020B0604020202020204" pitchFamily="34" charset="0"/>
              <a:buChar char="•"/>
            </a:pPr>
            <a:r>
              <a:rPr lang="en-GB" sz="2800" dirty="0"/>
              <a:t>Support vocabulary</a:t>
            </a:r>
          </a:p>
          <a:p>
            <a:pPr marL="457200" indent="-457200">
              <a:buFont typeface="Arial" panose="020B0604020202020204" pitchFamily="34" charset="0"/>
              <a:buChar char="•"/>
            </a:pPr>
            <a:r>
              <a:rPr lang="en-GB" sz="2800" dirty="0"/>
              <a:t>Predict what will happen next </a:t>
            </a:r>
          </a:p>
          <a:p>
            <a:pPr marL="457200" indent="-457200">
              <a:buFont typeface="Arial" panose="020B0604020202020204" pitchFamily="34" charset="0"/>
              <a:buChar char="•"/>
            </a:pPr>
            <a:r>
              <a:rPr lang="en-GB" sz="2800" dirty="0"/>
              <a:t>Make connections </a:t>
            </a:r>
          </a:p>
          <a:p>
            <a:pPr marL="457200" indent="-457200">
              <a:buFont typeface="Arial" panose="020B0604020202020204" pitchFamily="34" charset="0"/>
              <a:buChar char="•"/>
            </a:pPr>
            <a:r>
              <a:rPr lang="en-GB" sz="2800" dirty="0"/>
              <a:t>Model your love of reading! </a:t>
            </a:r>
          </a:p>
          <a:p>
            <a:endParaRPr lang="en-GB" sz="2800" dirty="0"/>
          </a:p>
          <a:p>
            <a:endParaRPr lang="en-GB" dirty="0"/>
          </a:p>
        </p:txBody>
      </p:sp>
    </p:spTree>
    <p:extLst>
      <p:ext uri="{BB962C8B-B14F-4D97-AF65-F5344CB8AC3E}">
        <p14:creationId xmlns:p14="http://schemas.microsoft.com/office/powerpoint/2010/main" val="42822440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a:xfrm>
            <a:off x="1249641" y="845172"/>
            <a:ext cx="5948364" cy="1020912"/>
          </a:xfrm>
        </p:spPr>
        <p:txBody>
          <a:bodyPr/>
          <a:lstStyle/>
          <a:p>
            <a:r>
              <a:rPr lang="en-GB" dirty="0"/>
              <a:t>Concerns about progress</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249641" y="1765738"/>
            <a:ext cx="6181173" cy="5092262"/>
          </a:xfrm>
        </p:spPr>
        <p:txBody>
          <a:bodyPr vert="horz" lIns="91440" tIns="45720" rIns="91440" bIns="45720" rtlCol="0" anchor="t">
            <a:normAutofit/>
          </a:bodyPr>
          <a:lstStyle/>
          <a:p>
            <a:r>
              <a:rPr lang="en-GB" dirty="0"/>
              <a:t>All children are different </a:t>
            </a:r>
          </a:p>
          <a:p>
            <a:r>
              <a:rPr lang="en-GB" dirty="0"/>
              <a:t>Discuss any concerns with teachers</a:t>
            </a:r>
          </a:p>
          <a:p>
            <a:r>
              <a:rPr lang="en-GB" dirty="0"/>
              <a:t>Teachers will assess your child reguarly</a:t>
            </a:r>
          </a:p>
          <a:p>
            <a:r>
              <a:rPr lang="en-GB" dirty="0"/>
              <a:t>Interventions to support child in the specific skill they are struggling with</a:t>
            </a:r>
          </a:p>
          <a:p>
            <a:r>
              <a:rPr lang="en-GB" dirty="0"/>
              <a:t>Adaptions for children with SEND</a:t>
            </a:r>
          </a:p>
          <a:p>
            <a:pPr marL="0" indent="0">
              <a:buNone/>
            </a:pPr>
            <a:endParaRPr lang="en-GB" dirty="0"/>
          </a:p>
        </p:txBody>
      </p:sp>
      <p:pic>
        <p:nvPicPr>
          <p:cNvPr id="6" name="Picture 5">
            <a:extLst>
              <a:ext uri="{FF2B5EF4-FFF2-40B4-BE49-F238E27FC236}">
                <a16:creationId xmlns:a16="http://schemas.microsoft.com/office/drawing/2014/main" id="{BE7F7723-D80A-423B-9941-1B04F755203A}"/>
              </a:ext>
            </a:extLst>
          </p:cNvPr>
          <p:cNvPicPr>
            <a:picLocks noChangeAspect="1"/>
          </p:cNvPicPr>
          <p:nvPr/>
        </p:nvPicPr>
        <p:blipFill rotWithShape="1">
          <a:blip r:embed="rId3"/>
          <a:srcRect l="7740" r="7740"/>
          <a:stretch/>
        </p:blipFill>
        <p:spPr>
          <a:xfrm>
            <a:off x="8242081" y="2322075"/>
            <a:ext cx="3494088" cy="3330575"/>
          </a:xfrm>
          <a:prstGeom prst="roundRect">
            <a:avLst/>
          </a:prstGeom>
        </p:spPr>
      </p:pic>
    </p:spTree>
    <p:extLst>
      <p:ext uri="{BB962C8B-B14F-4D97-AF65-F5344CB8AC3E}">
        <p14:creationId xmlns:p14="http://schemas.microsoft.com/office/powerpoint/2010/main" val="22608991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17EAE-434E-2F46-A850-2999A2E785A1}"/>
              </a:ext>
            </a:extLst>
          </p:cNvPr>
          <p:cNvSpPr>
            <a:spLocks noGrp="1"/>
          </p:cNvSpPr>
          <p:nvPr>
            <p:ph type="title"/>
          </p:nvPr>
        </p:nvSpPr>
        <p:spPr/>
        <p:txBody>
          <a:bodyPr/>
          <a:lstStyle/>
          <a:p>
            <a:r>
              <a:rPr lang="en-GB" dirty="0"/>
              <a:t>Questions </a:t>
            </a:r>
          </a:p>
        </p:txBody>
      </p:sp>
      <p:sp>
        <p:nvSpPr>
          <p:cNvPr id="3" name="Text Placeholder 2">
            <a:extLst>
              <a:ext uri="{FF2B5EF4-FFF2-40B4-BE49-F238E27FC236}">
                <a16:creationId xmlns:a16="http://schemas.microsoft.com/office/drawing/2014/main" id="{1D2FB36C-A9E2-C14F-8814-71A8E43D7F43}"/>
              </a:ext>
            </a:extLst>
          </p:cNvPr>
          <p:cNvSpPr>
            <a:spLocks noGrp="1"/>
          </p:cNvSpPr>
          <p:nvPr>
            <p:ph type="body" sz="quarter" idx="10"/>
          </p:nvPr>
        </p:nvSpPr>
        <p:spPr>
          <a:xfrm>
            <a:off x="1193581" y="2223436"/>
            <a:ext cx="10099532" cy="3770425"/>
          </a:xfrm>
        </p:spPr>
        <p:txBody>
          <a:bodyPr vert="horz" lIns="91440" tIns="45720" rIns="91440" bIns="45720" rtlCol="0" anchor="t">
            <a:normAutofit/>
          </a:bodyPr>
          <a:lstStyle/>
          <a:p>
            <a:endParaRPr lang="en-GB" dirty="0">
              <a:cs typeface="Calibri"/>
            </a:endParaRPr>
          </a:p>
        </p:txBody>
      </p:sp>
    </p:spTree>
    <p:extLst>
      <p:ext uri="{BB962C8B-B14F-4D97-AF65-F5344CB8AC3E}">
        <p14:creationId xmlns:p14="http://schemas.microsoft.com/office/powerpoint/2010/main" val="395766151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8B477497953BD4B83D73F8D1B051DC5" ma:contentTypeVersion="16" ma:contentTypeDescription="Create a new document." ma:contentTypeScope="" ma:versionID="8c5056d60423e549ec49732fa20b780f">
  <xsd:schema xmlns:xsd="http://www.w3.org/2001/XMLSchema" xmlns:xs="http://www.w3.org/2001/XMLSchema" xmlns:p="http://schemas.microsoft.com/office/2006/metadata/properties" xmlns:ns2="a014cecc-c637-46a2-a0b9-3ac524332dd2" xmlns:ns3="041dc435-e86c-4ed9-b6d2-e545f030cf1f" targetNamespace="http://schemas.microsoft.com/office/2006/metadata/properties" ma:root="true" ma:fieldsID="ef65bf9c02170bca546acc6b01cf88ba" ns2:_="" ns3:_="">
    <xsd:import namespace="a014cecc-c637-46a2-a0b9-3ac524332dd2"/>
    <xsd:import namespace="041dc435-e86c-4ed9-b6d2-e545f030cf1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AutoKeyPoints" minOccurs="0"/>
                <xsd:element ref="ns2:MediaServiceKeyPoints" minOccurs="0"/>
                <xsd:element ref="ns2:MediaServiceDateTaken" minOccurs="0"/>
                <xsd:element ref="ns2:MediaLengthInSecond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14cecc-c637-46a2-a0b9-3ac524332dd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29ef002-93c1-4468-a912-1743b1bdc44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041dc435-e86c-4ed9-b6d2-e545f030cf1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75042645-4de5-4611-a94c-f6ea1f2da47f}" ma:internalName="TaxCatchAll" ma:showField="CatchAllData" ma:web="041dc435-e86c-4ed9-b6d2-e545f030cf1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041dc435-e86c-4ed9-b6d2-e545f030cf1f">
      <UserInfo>
        <DisplayName>Kelly Nash</DisplayName>
        <AccountId>20</AccountId>
        <AccountType/>
      </UserInfo>
      <UserInfo>
        <DisplayName>Gemma Larner</DisplayName>
        <AccountId>19</AccountId>
        <AccountType/>
      </UserInfo>
      <UserInfo>
        <DisplayName>Amy  Ashton</DisplayName>
        <AccountId>18</AccountId>
        <AccountType/>
      </UserInfo>
      <UserInfo>
        <DisplayName>Jessica Bunney</DisplayName>
        <AccountId>23</AccountId>
        <AccountType/>
      </UserInfo>
    </SharedWithUsers>
    <TaxCatchAll xmlns="041dc435-e86c-4ed9-b6d2-e545f030cf1f" xsi:nil="true"/>
    <lcf76f155ced4ddcb4097134ff3c332f xmlns="a014cecc-c637-46a2-a0b9-3ac524332dd2">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E310FCA-72A3-42E6-9A0B-0D62463A09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014cecc-c637-46a2-a0b9-3ac524332dd2"/>
    <ds:schemaRef ds:uri="041dc435-e86c-4ed9-b6d2-e545f030cf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82DE157-3BF4-4C78-8FEB-475F9E4779C9}">
  <ds:schemaRefs>
    <ds:schemaRef ds:uri="http://schemas.openxmlformats.org/package/2006/metadata/core-properties"/>
    <ds:schemaRef ds:uri="http://purl.org/dc/terms/"/>
    <ds:schemaRef ds:uri="a014cecc-c637-46a2-a0b9-3ac524332dd2"/>
    <ds:schemaRef ds:uri="http://schemas.microsoft.com/office/2006/documentManagement/types"/>
    <ds:schemaRef ds:uri="http://schemas.microsoft.com/office/2006/metadata/properties"/>
    <ds:schemaRef ds:uri="http://purl.org/dc/elements/1.1/"/>
    <ds:schemaRef ds:uri="http://schemas.microsoft.com/office/infopath/2007/PartnerControls"/>
    <ds:schemaRef ds:uri="041dc435-e86c-4ed9-b6d2-e545f030cf1f"/>
    <ds:schemaRef ds:uri="http://www.w3.org/XML/1998/namespace"/>
    <ds:schemaRef ds:uri="http://purl.org/dc/dcmitype/"/>
  </ds:schemaRefs>
</ds:datastoreItem>
</file>

<file path=customXml/itemProps3.xml><?xml version="1.0" encoding="utf-8"?>
<ds:datastoreItem xmlns:ds="http://schemas.openxmlformats.org/officeDocument/2006/customXml" ds:itemID="{9EFAC575-C967-4D0E-9DAA-168E0237793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913</TotalTime>
  <Words>2766</Words>
  <Application>Microsoft Office PowerPoint</Application>
  <PresentationFormat>Widescreen</PresentationFormat>
  <Paragraphs>140</Paragraphs>
  <Slides>15</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Phonics and Early Reading</vt:lpstr>
      <vt:lpstr>We love reading! </vt:lpstr>
      <vt:lpstr>What is Phonics? </vt:lpstr>
      <vt:lpstr>Blending</vt:lpstr>
      <vt:lpstr>Spelling </vt:lpstr>
      <vt:lpstr>The Alphabetic Code </vt:lpstr>
      <vt:lpstr>Further communication</vt:lpstr>
      <vt:lpstr>PowerPoint Presentation</vt:lpstr>
      <vt:lpstr>PowerPoint Presentation</vt:lpstr>
      <vt:lpstr>Reading and Books</vt:lpstr>
      <vt:lpstr>Reading at home </vt:lpstr>
      <vt:lpstr>Common Exception Words </vt:lpstr>
      <vt:lpstr>Reading at home  </vt:lpstr>
      <vt:lpstr>Concerns about progress</vt:lpstr>
      <vt:lpstr>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Ellie Wilkinson</dc:creator>
  <cp:lastModifiedBy>Windows User</cp:lastModifiedBy>
  <cp:revision>71</cp:revision>
  <cp:lastPrinted>2022-04-26T12:26:16Z</cp:lastPrinted>
  <dcterms:created xsi:type="dcterms:W3CDTF">2021-12-16T19:38:44Z</dcterms:created>
  <dcterms:modified xsi:type="dcterms:W3CDTF">2024-10-08T06:26:08Z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0x01010038B477497953BD4B83D73F8D1B051DC5</vt:lpwstr>
  </property>
  <property fmtid="{D5CDD505-2E9C-101B-9397-08002B2CF9AE}" pid="3" name="MediaServiceImageTags">
    <vt:lpwstr/>
  </property>
</Properties>
</file>