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</p:sldMasterIdLst>
  <p:notesMasterIdLst>
    <p:notesMasterId r:id="rId18"/>
  </p:notesMasterIdLst>
  <p:handoutMasterIdLst>
    <p:handoutMasterId r:id="rId19"/>
  </p:handoutMasterIdLst>
  <p:sldIdLst>
    <p:sldId id="256" r:id="rId2"/>
    <p:sldId id="273" r:id="rId3"/>
    <p:sldId id="258" r:id="rId4"/>
    <p:sldId id="279" r:id="rId5"/>
    <p:sldId id="280" r:id="rId6"/>
    <p:sldId id="267" r:id="rId7"/>
    <p:sldId id="281" r:id="rId8"/>
    <p:sldId id="268" r:id="rId9"/>
    <p:sldId id="274" r:id="rId10"/>
    <p:sldId id="263" r:id="rId11"/>
    <p:sldId id="272" r:id="rId12"/>
    <p:sldId id="264" r:id="rId13"/>
    <p:sldId id="271" r:id="rId14"/>
    <p:sldId id="276" r:id="rId15"/>
    <p:sldId id="278" r:id="rId16"/>
    <p:sldId id="259" r:id="rId17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77920" autoAdjust="0"/>
  </p:normalViewPr>
  <p:slideViewPr>
    <p:cSldViewPr snapToGrid="0">
      <p:cViewPr varScale="1">
        <p:scale>
          <a:sx n="49" d="100"/>
          <a:sy n="49" d="100"/>
        </p:scale>
        <p:origin x="133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21DD2B-3154-49CC-A6DE-FC0ED3C26E5B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293904-F946-4E14-A91A-625C176DA7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0279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434409-C4ED-48F0-B737-B22356D38CFE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641EE2-8618-46C7-895E-69194A0520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306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641EE2-8618-46C7-895E-69194A0520A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9438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641EE2-8618-46C7-895E-69194A0520A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39068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641EE2-8618-46C7-895E-69194A0520A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157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641EE2-8618-46C7-895E-69194A0520A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85777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641EE2-8618-46C7-895E-69194A0520A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9205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Children may</a:t>
            </a:r>
            <a:r>
              <a:rPr lang="en-GB" baseline="0" dirty="0"/>
              <a:t> not share snacks</a:t>
            </a:r>
          </a:p>
          <a:p>
            <a:r>
              <a:rPr lang="en-GB" baseline="0" dirty="0"/>
              <a:t>Water only</a:t>
            </a:r>
          </a:p>
          <a:p>
            <a:r>
              <a:rPr lang="en-GB" baseline="0" dirty="0"/>
              <a:t>Healthy snacks – keep separate from packed lunch if possible</a:t>
            </a:r>
          </a:p>
          <a:p>
            <a:r>
              <a:rPr lang="en-GB" baseline="0" dirty="0"/>
              <a:t>No nuts – including Nutella (we have children with severe allergies in our year group)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641EE2-8618-46C7-895E-69194A0520A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70610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641EE2-8618-46C7-895E-69194A0520A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5907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641EE2-8618-46C7-895E-69194A0520A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2060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641EE2-8618-46C7-895E-69194A0520A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1375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641EE2-8618-46C7-895E-69194A0520A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73591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641EE2-8618-46C7-895E-69194A0520AF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1775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641EE2-8618-46C7-895E-69194A0520AF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255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641EE2-8618-46C7-895E-69194A0520AF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3061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641EE2-8618-46C7-895E-69194A0520AF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7929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1EF8-686A-4BFB-BB34-3AAF683E5074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33936-1302-4A72-8FDB-0306B4899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6160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1EF8-686A-4BFB-BB34-3AAF683E5074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33936-1302-4A72-8FDB-0306B4899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930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1EF8-686A-4BFB-BB34-3AAF683E5074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33936-1302-4A72-8FDB-0306B4899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8532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1EF8-686A-4BFB-BB34-3AAF683E5074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33936-1302-4A72-8FDB-0306B4899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88300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1EF8-686A-4BFB-BB34-3AAF683E5074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33936-1302-4A72-8FDB-0306B4899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954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1EF8-686A-4BFB-BB34-3AAF683E5074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33936-1302-4A72-8FDB-0306B4899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972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1EF8-686A-4BFB-BB34-3AAF683E5074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33936-1302-4A72-8FDB-0306B4899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234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1EF8-686A-4BFB-BB34-3AAF683E5074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33936-1302-4A72-8FDB-0306B4899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0333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1EF8-686A-4BFB-BB34-3AAF683E5074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33936-1302-4A72-8FDB-0306B4899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2256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1EF8-686A-4BFB-BB34-3AAF683E5074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33936-1302-4A72-8FDB-0306B4899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5385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1EF8-686A-4BFB-BB34-3AAF683E5074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33936-1302-4A72-8FDB-0306B4899DEF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809283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1EF8-686A-4BFB-BB34-3AAF683E5074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33936-1302-4A72-8FDB-0306B4899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6659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1EF8-686A-4BFB-BB34-3AAF683E5074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33936-1302-4A72-8FDB-0306B4899DE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270539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1EF8-686A-4BFB-BB34-3AAF683E5074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33936-1302-4A72-8FDB-0306B4899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52524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1EF8-686A-4BFB-BB34-3AAF683E5074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33936-1302-4A72-8FDB-0306B4899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2772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E1EF8-686A-4BFB-BB34-3AAF683E5074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33936-1302-4A72-8FDB-0306B4899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737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3E1EF8-686A-4BFB-BB34-3AAF683E5074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9933936-1302-4A72-8FDB-0306B4899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727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  <p:sldLayoutId id="2147483720" r:id="rId14"/>
    <p:sldLayoutId id="2147483721" r:id="rId15"/>
    <p:sldLayoutId id="214748372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7318" y="312436"/>
            <a:ext cx="2066667" cy="20190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3574" y="2181863"/>
            <a:ext cx="9144000" cy="2387600"/>
          </a:xfrm>
        </p:spPr>
        <p:txBody>
          <a:bodyPr/>
          <a:lstStyle/>
          <a:p>
            <a:pPr algn="ctr"/>
            <a:r>
              <a:rPr lang="en-GB" dirty="0"/>
              <a:t>Welcome to Year 4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202238"/>
            <a:ext cx="9144000" cy="1655762"/>
          </a:xfrm>
        </p:spPr>
        <p:txBody>
          <a:bodyPr/>
          <a:lstStyle/>
          <a:p>
            <a:pPr algn="ctr"/>
            <a:r>
              <a:rPr lang="en-GB" dirty="0"/>
              <a:t>Parent information meeting –Thursday 17</a:t>
            </a:r>
            <a:r>
              <a:rPr lang="en-GB" baseline="30000" dirty="0"/>
              <a:t>th</a:t>
            </a:r>
            <a:r>
              <a:rPr lang="en-GB" dirty="0"/>
              <a:t> September 2026</a:t>
            </a:r>
          </a:p>
          <a:p>
            <a:pPr algn="ctr"/>
            <a:endParaRPr lang="en-GB" dirty="0"/>
          </a:p>
        </p:txBody>
      </p:sp>
      <p:pic>
        <p:nvPicPr>
          <p:cNvPr id="5" name="Picture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5574" y="627693"/>
            <a:ext cx="3142963" cy="10506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477670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4283989"/>
              </p:ext>
            </p:extLst>
          </p:nvPr>
        </p:nvGraphicFramePr>
        <p:xfrm>
          <a:off x="285378" y="1278635"/>
          <a:ext cx="8580382" cy="563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90191">
                  <a:extLst>
                    <a:ext uri="{9D8B030D-6E8A-4147-A177-3AD203B41FA5}">
                      <a16:colId xmlns:a16="http://schemas.microsoft.com/office/drawing/2014/main" val="2797386704"/>
                    </a:ext>
                  </a:extLst>
                </a:gridCol>
                <a:gridCol w="4290191">
                  <a:extLst>
                    <a:ext uri="{9D8B030D-6E8A-4147-A177-3AD203B41FA5}">
                      <a16:colId xmlns:a16="http://schemas.microsoft.com/office/drawing/2014/main" val="3069349561"/>
                    </a:ext>
                  </a:extLst>
                </a:gridCol>
              </a:tblGrid>
              <a:tr h="512350">
                <a:tc>
                  <a:txBody>
                    <a:bodyPr/>
                    <a:lstStyle/>
                    <a:p>
                      <a:pPr algn="ctr"/>
                      <a:r>
                        <a:rPr lang="en-GB" sz="2500" dirty="0">
                          <a:solidFill>
                            <a:schemeClr val="tx1"/>
                          </a:solidFill>
                        </a:rPr>
                        <a:t>Swift Class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dirty="0">
                          <a:solidFill>
                            <a:schemeClr val="tx1"/>
                          </a:solidFill>
                        </a:rPr>
                        <a:t>Wagtail Class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0095658"/>
                  </a:ext>
                </a:extLst>
              </a:tr>
              <a:tr h="1255473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/>
                        <a:t>Class Teacher</a:t>
                      </a:r>
                    </a:p>
                    <a:p>
                      <a:pPr algn="ctr"/>
                      <a:r>
                        <a:rPr lang="en-GB" sz="2500" b="1" dirty="0"/>
                        <a:t>Ms Macadam (Mon-Wed)</a:t>
                      </a:r>
                    </a:p>
                    <a:p>
                      <a:pPr algn="ctr"/>
                      <a:r>
                        <a:rPr lang="en-GB" sz="2500" b="1" dirty="0"/>
                        <a:t>Miss Somerville (Th &amp; Fri)</a:t>
                      </a:r>
                    </a:p>
                    <a:p>
                      <a:pPr algn="ctr"/>
                      <a:endParaRPr lang="en-GB" sz="25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/>
                        <a:t>Class Teacher</a:t>
                      </a:r>
                    </a:p>
                    <a:p>
                      <a:pPr algn="ctr"/>
                      <a:r>
                        <a:rPr lang="en-GB" sz="2500" b="1" dirty="0"/>
                        <a:t>Mrs Hobbs</a:t>
                      </a:r>
                      <a:endParaRPr lang="en-GB" sz="25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149035"/>
                  </a:ext>
                </a:extLst>
              </a:tr>
              <a:tr h="216509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500" b="0" dirty="0"/>
                        <a:t>Learning Partners:</a:t>
                      </a:r>
                    </a:p>
                    <a:p>
                      <a:pPr algn="ctr"/>
                      <a:r>
                        <a:rPr lang="en-GB" sz="2500" b="0" dirty="0"/>
                        <a:t>Mrs Weaver</a:t>
                      </a:r>
                    </a:p>
                    <a:p>
                      <a:pPr algn="ctr"/>
                      <a:r>
                        <a:rPr lang="en-GB" sz="2500" b="0" dirty="0"/>
                        <a:t>Mrs Nichols</a:t>
                      </a:r>
                    </a:p>
                    <a:p>
                      <a:pPr algn="ctr"/>
                      <a:endParaRPr lang="en-GB" sz="2500" b="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1232964"/>
                  </a:ext>
                </a:extLst>
              </a:tr>
              <a:tr h="133872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500" dirty="0"/>
                        <a:t>Mrs Pye/SHINE</a:t>
                      </a:r>
                      <a:r>
                        <a:rPr lang="en-GB" sz="2500" baseline="0" dirty="0"/>
                        <a:t> sports coaches </a:t>
                      </a:r>
                      <a:r>
                        <a:rPr lang="en-GB" sz="2500" dirty="0"/>
                        <a:t>covers PPA time (Week A</a:t>
                      </a:r>
                      <a:r>
                        <a:rPr lang="en-GB" sz="2500" baseline="0" dirty="0"/>
                        <a:t> – Tuesday pm/Week B – Thursday pm)</a:t>
                      </a:r>
                      <a:endParaRPr lang="en-GB" sz="25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2841706"/>
                  </a:ext>
                </a:extLst>
              </a:tr>
            </a:tbl>
          </a:graphicData>
        </a:graphic>
      </p:graphicFrame>
      <p:sp>
        <p:nvSpPr>
          <p:cNvPr id="12" name="Rectangle 11"/>
          <p:cNvSpPr/>
          <p:nvPr/>
        </p:nvSpPr>
        <p:spPr>
          <a:xfrm>
            <a:off x="285378" y="206411"/>
            <a:ext cx="62263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+mj-lt"/>
              </a:rPr>
              <a:t>Adults who work with your child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35208" y="5433736"/>
            <a:ext cx="1208847" cy="142426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7983" y="3694327"/>
            <a:ext cx="1131649" cy="142668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33625" y="174459"/>
            <a:ext cx="1188143" cy="147425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88585CD-7B09-C131-D46C-BCA70F142B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64108" y="254290"/>
            <a:ext cx="1251409" cy="139442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713483C-A131-7DD9-6970-5773B6FE01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48104" y="2214033"/>
            <a:ext cx="1251409" cy="113445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D319271-0666-C8BC-C9BC-D0D31D3D334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779082" y="2096815"/>
            <a:ext cx="1042686" cy="1332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6340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231" y="2307000"/>
            <a:ext cx="10472253" cy="176623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67748" y="695740"/>
            <a:ext cx="739471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+mj-lt"/>
              </a:rPr>
              <a:t>School expectations</a:t>
            </a:r>
          </a:p>
        </p:txBody>
      </p:sp>
    </p:spTree>
    <p:extLst>
      <p:ext uri="{BB962C8B-B14F-4D97-AF65-F5344CB8AC3E}">
        <p14:creationId xmlns:p14="http://schemas.microsoft.com/office/powerpoint/2010/main" val="1571091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/>
              <a:t>Sharing Kindness</a:t>
            </a:r>
          </a:p>
          <a:p>
            <a:pPr marL="0" indent="0">
              <a:buNone/>
            </a:pPr>
            <a:r>
              <a:rPr lang="en-GB" sz="4400" dirty="0"/>
              <a:t>Challenging ourselves and others</a:t>
            </a:r>
          </a:p>
          <a:p>
            <a:pPr marL="0" indent="0">
              <a:buNone/>
            </a:pPr>
            <a:r>
              <a:rPr lang="en-GB" sz="4400" dirty="0"/>
              <a:t>Achieving excellence </a:t>
            </a:r>
          </a:p>
        </p:txBody>
      </p:sp>
    </p:spTree>
    <p:extLst>
      <p:ext uri="{BB962C8B-B14F-4D97-AF65-F5344CB8AC3E}">
        <p14:creationId xmlns:p14="http://schemas.microsoft.com/office/powerpoint/2010/main" val="21612321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189" y="554744"/>
            <a:ext cx="3780526" cy="493268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7427" y="554744"/>
            <a:ext cx="3556440" cy="4932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3728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648423" y="281609"/>
            <a:ext cx="8596668" cy="1320800"/>
          </a:xfrm>
        </p:spPr>
        <p:txBody>
          <a:bodyPr/>
          <a:lstStyle/>
          <a:p>
            <a:pPr algn="ctr"/>
            <a:r>
              <a:rPr lang="en-GB" b="1" dirty="0"/>
              <a:t>In Year 4, we aim to…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0194" y="1270000"/>
            <a:ext cx="9222041" cy="5001591"/>
          </a:xfrm>
        </p:spPr>
        <p:txBody>
          <a:bodyPr>
            <a:normAutofit fontScale="85000" lnSpcReduction="20000"/>
          </a:bodyPr>
          <a:lstStyle/>
          <a:p>
            <a:r>
              <a:rPr lang="en-GB" sz="3100" dirty="0"/>
              <a:t>To grow in confidence and become more independent learners.</a:t>
            </a:r>
          </a:p>
          <a:p>
            <a:r>
              <a:rPr lang="en-GB" sz="3100" dirty="0"/>
              <a:t>To develop good learning habits at school and home.</a:t>
            </a:r>
          </a:p>
          <a:p>
            <a:r>
              <a:rPr lang="en-GB" sz="3100" dirty="0"/>
              <a:t>To get along and understand others; be responsible for the choices we make.</a:t>
            </a:r>
          </a:p>
          <a:p>
            <a:r>
              <a:rPr lang="en-GB" sz="3100" dirty="0"/>
              <a:t>To develop our </a:t>
            </a:r>
            <a:r>
              <a:rPr lang="en-GB" sz="3100" dirty="0" err="1"/>
              <a:t>oracy</a:t>
            </a:r>
            <a:r>
              <a:rPr lang="en-GB" sz="3100" dirty="0"/>
              <a:t> skills.</a:t>
            </a:r>
          </a:p>
          <a:p>
            <a:r>
              <a:rPr lang="en-GB" sz="3100" dirty="0"/>
              <a:t>To challenge ourselves to push ourselves and not give up: develop resilience.</a:t>
            </a:r>
          </a:p>
          <a:p>
            <a:r>
              <a:rPr lang="en-GB" sz="3100" dirty="0"/>
              <a:t>To work hard and make progress.</a:t>
            </a:r>
          </a:p>
          <a:p>
            <a:r>
              <a:rPr lang="en-GB" sz="3100" dirty="0"/>
              <a:t>To try new things.</a:t>
            </a:r>
          </a:p>
          <a:p>
            <a:pPr marL="0" indent="0">
              <a:buNone/>
            </a:pPr>
            <a:endParaRPr lang="en-GB" sz="3100" dirty="0"/>
          </a:p>
          <a:p>
            <a:r>
              <a:rPr lang="en-GB" sz="3100" dirty="0"/>
              <a:t>To enjoy school and have fun!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62321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C19B0CD-1E26-52D3-8D71-78874DEDAE71}"/>
              </a:ext>
            </a:extLst>
          </p:cNvPr>
          <p:cNvSpPr txBox="1"/>
          <p:nvPr/>
        </p:nvSpPr>
        <p:spPr>
          <a:xfrm>
            <a:off x="733647" y="350874"/>
            <a:ext cx="83784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Well- being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7FFD36-FBD4-CD11-539F-D7D9E25672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4307" y="1584251"/>
            <a:ext cx="6484747" cy="415553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43157DB-CE52-A4DC-8558-902CD51F02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946" y="1858940"/>
            <a:ext cx="4323125" cy="282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3468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Health and belongings</a:t>
            </a:r>
          </a:p>
        </p:txBody>
      </p:sp>
      <p:sp>
        <p:nvSpPr>
          <p:cNvPr id="5" name="Rectangle 4"/>
          <p:cNvSpPr/>
          <p:nvPr/>
        </p:nvSpPr>
        <p:spPr>
          <a:xfrm>
            <a:off x="838200" y="1475610"/>
            <a:ext cx="800654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/>
              <a:t>Fresh fruit for snacks please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/>
              <a:t>Water bottles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/>
              <a:t>Reading book (home or school)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/>
              <a:t>Named belongings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/>
              <a:t>Children do not need to bring their own stationery</a:t>
            </a:r>
          </a:p>
        </p:txBody>
      </p:sp>
    </p:spTree>
    <p:extLst>
      <p:ext uri="{BB962C8B-B14F-4D97-AF65-F5344CB8AC3E}">
        <p14:creationId xmlns:p14="http://schemas.microsoft.com/office/powerpoint/2010/main" val="3139474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Trips and Workshops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30018"/>
            <a:ext cx="8596668" cy="4659823"/>
          </a:xfrm>
        </p:spPr>
        <p:txBody>
          <a:bodyPr>
            <a:normAutofit fontScale="92500"/>
          </a:bodyPr>
          <a:lstStyle/>
          <a:p>
            <a:r>
              <a:rPr lang="en-GB" sz="3600" dirty="0"/>
              <a:t>Wessex Water workshop 28</a:t>
            </a:r>
            <a:r>
              <a:rPr lang="en-GB" sz="3600" baseline="30000" dirty="0"/>
              <a:t>th</a:t>
            </a:r>
            <a:r>
              <a:rPr lang="en-GB" sz="3600" dirty="0"/>
              <a:t> September</a:t>
            </a:r>
          </a:p>
          <a:p>
            <a:endParaRPr lang="en-GB" sz="3600" dirty="0"/>
          </a:p>
          <a:p>
            <a:r>
              <a:rPr lang="en-GB" sz="3600" dirty="0"/>
              <a:t>Chedworth Roman Villa 3</a:t>
            </a:r>
            <a:r>
              <a:rPr lang="en-GB" sz="3600" baseline="30000" dirty="0"/>
              <a:t>rd</a:t>
            </a:r>
            <a:r>
              <a:rPr lang="en-GB" sz="3600" dirty="0"/>
              <a:t> November</a:t>
            </a:r>
          </a:p>
          <a:p>
            <a:endParaRPr lang="en-GB" sz="3600" dirty="0"/>
          </a:p>
          <a:p>
            <a:endParaRPr lang="en-GB" sz="3600" dirty="0"/>
          </a:p>
          <a:p>
            <a:pPr marL="0" indent="0">
              <a:buNone/>
            </a:pPr>
            <a:r>
              <a:rPr lang="en-GB" sz="3600" dirty="0"/>
              <a:t>In Terms 4 and 5 we will be taking children for their swimming lessons. 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2109061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500062"/>
            <a:ext cx="10515600" cy="1325563"/>
          </a:xfrm>
        </p:spPr>
        <p:txBody>
          <a:bodyPr/>
          <a:lstStyle/>
          <a:p>
            <a:r>
              <a:rPr lang="en-GB" b="1" dirty="0"/>
              <a:t>Homework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1143001"/>
            <a:ext cx="9112709" cy="3807068"/>
          </a:xfrm>
        </p:spPr>
        <p:txBody>
          <a:bodyPr>
            <a:noAutofit/>
          </a:bodyPr>
          <a:lstStyle/>
          <a:p>
            <a:r>
              <a:rPr lang="en-GB" sz="3200" dirty="0"/>
              <a:t>English homework will be set weekly, on a Friday.  This needs to be handed in on </a:t>
            </a:r>
            <a:r>
              <a:rPr lang="en-GB" sz="3200" b="1" dirty="0"/>
              <a:t>Wednesdays</a:t>
            </a:r>
            <a:r>
              <a:rPr lang="en-GB" sz="3200" dirty="0"/>
              <a:t>.</a:t>
            </a:r>
          </a:p>
          <a:p>
            <a:r>
              <a:rPr lang="en-GB" sz="3200" dirty="0"/>
              <a:t>Please support your child to do their homework.  If they are struggling with it, or are unable to complete it for some reason, please let us know.</a:t>
            </a:r>
          </a:p>
          <a:p>
            <a:r>
              <a:rPr lang="en-GB" sz="3200" dirty="0"/>
              <a:t>Children should also be practising their times tables at home.</a:t>
            </a:r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3185378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records (‘Fish’ Books!)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30036"/>
            <a:ext cx="8654935" cy="5270269"/>
          </a:xfrm>
        </p:spPr>
        <p:txBody>
          <a:bodyPr>
            <a:normAutofit lnSpcReduction="10000"/>
          </a:bodyPr>
          <a:lstStyle/>
          <a:p>
            <a:r>
              <a:rPr lang="en-GB" sz="2600" dirty="0"/>
              <a:t>Reading Records are needed in school </a:t>
            </a:r>
            <a:r>
              <a:rPr lang="en-GB" sz="2600" u="sng" dirty="0"/>
              <a:t>every day </a:t>
            </a:r>
            <a:r>
              <a:rPr lang="en-GB" sz="2600" dirty="0"/>
              <a:t>and we encourage the children to look after them.</a:t>
            </a:r>
          </a:p>
          <a:p>
            <a:r>
              <a:rPr lang="en-GB" sz="2600" dirty="0"/>
              <a:t>Children are encouraged to record important dates in them at the start of the week including PE days. </a:t>
            </a:r>
          </a:p>
          <a:p>
            <a:r>
              <a:rPr lang="en-GB" sz="2600" dirty="0"/>
              <a:t>We will record if your child has read individually with an adult in school. </a:t>
            </a:r>
          </a:p>
          <a:p>
            <a:r>
              <a:rPr lang="en-GB" sz="2600" dirty="0"/>
              <a:t>Children have a reading fluency session with their teacher three times a week as well as two extended read sessions.</a:t>
            </a:r>
          </a:p>
          <a:p>
            <a:r>
              <a:rPr lang="en-GB" sz="2600" dirty="0"/>
              <a:t>They also have a one hour reading comprehension lesson a week. These won’t be recorded in your child’s ‘Fish’ Book. 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24944" y="205509"/>
            <a:ext cx="1630301" cy="2128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6983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87978" y="142460"/>
            <a:ext cx="8596668" cy="1320800"/>
          </a:xfrm>
        </p:spPr>
        <p:txBody>
          <a:bodyPr/>
          <a:lstStyle/>
          <a:p>
            <a:pPr algn="ctr"/>
            <a:r>
              <a:rPr lang="en-GB" b="1" dirty="0"/>
              <a:t>Multiplication Tables Check (MTC)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8490" y="1146797"/>
            <a:ext cx="8596668" cy="3880773"/>
          </a:xfrm>
        </p:spPr>
        <p:txBody>
          <a:bodyPr>
            <a:noAutofit/>
          </a:bodyPr>
          <a:lstStyle/>
          <a:p>
            <a:r>
              <a:rPr lang="en-GB" sz="2400" dirty="0"/>
              <a:t>All Year 4 pupils complete a Multiplication Tables Check in June.</a:t>
            </a:r>
          </a:p>
          <a:p>
            <a:r>
              <a:rPr lang="en-GB" sz="2400" dirty="0"/>
              <a:t>This is a national test and children are expected to know all their tables up to 12 x 12.</a:t>
            </a:r>
          </a:p>
          <a:p>
            <a:r>
              <a:rPr lang="en-GB" sz="2400" dirty="0"/>
              <a:t>We teach a daily Mastering Number lesson which helps the children develop their conceptual understanding as well as practising their times tables.</a:t>
            </a:r>
          </a:p>
          <a:p>
            <a:r>
              <a:rPr lang="en-GB" sz="2400" dirty="0"/>
              <a:t>Children should use TT Rockstars to practise these in a fun and engaging way, and there are lots of times tables songs and raps on YouTube.</a:t>
            </a:r>
          </a:p>
          <a:p>
            <a:r>
              <a:rPr lang="en-GB" sz="2400" dirty="0"/>
              <a:t>Tablets are the preferred tool to practise because we will complete the MTC on an iPad. </a:t>
            </a:r>
          </a:p>
        </p:txBody>
      </p:sp>
    </p:spTree>
    <p:extLst>
      <p:ext uri="{BB962C8B-B14F-4D97-AF65-F5344CB8AC3E}">
        <p14:creationId xmlns:p14="http://schemas.microsoft.com/office/powerpoint/2010/main" val="20063910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Assessing your child’s progress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734" y="1399209"/>
            <a:ext cx="9222040" cy="5458791"/>
          </a:xfrm>
        </p:spPr>
        <p:txBody>
          <a:bodyPr>
            <a:noAutofit/>
          </a:bodyPr>
          <a:lstStyle/>
          <a:p>
            <a:r>
              <a:rPr lang="en-GB" sz="2000" dirty="0"/>
              <a:t>Children are formally assessed against a series of statements in Maths, reading and writing.</a:t>
            </a:r>
          </a:p>
          <a:p>
            <a:r>
              <a:rPr lang="en-GB" sz="2000" dirty="0"/>
              <a:t>Progress in other subjects is monitored and assessed against National Curriculum objectives. </a:t>
            </a:r>
          </a:p>
          <a:p>
            <a:r>
              <a:rPr lang="en-GB" sz="2000" dirty="0"/>
              <a:t>Throughout the year, the children’s progress is assessed by their teacher and next steps are carefully planned.</a:t>
            </a:r>
          </a:p>
          <a:p>
            <a:r>
              <a:rPr lang="en-GB" sz="2000" dirty="0"/>
              <a:t>In Autumn 2, Spring 2 and Summer 2, the children complete more formalised assessments (marked by us) which helps inform the teacher assessment.</a:t>
            </a:r>
          </a:p>
          <a:p>
            <a:r>
              <a:rPr lang="en-GB" sz="2000" dirty="0"/>
              <a:t>At the end of the year, children are assessed in reading, writing and Maths using the following statements: working towards the expected standard (emerging); working at the expected standard (expected); working above the expected standard (Greater Depth).</a:t>
            </a:r>
          </a:p>
        </p:txBody>
      </p:sp>
    </p:spTree>
    <p:extLst>
      <p:ext uri="{BB962C8B-B14F-4D97-AF65-F5344CB8AC3E}">
        <p14:creationId xmlns:p14="http://schemas.microsoft.com/office/powerpoint/2010/main" val="10014783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3474" y="205754"/>
            <a:ext cx="4877093" cy="1320800"/>
          </a:xfrm>
        </p:spPr>
        <p:txBody>
          <a:bodyPr>
            <a:normAutofit/>
          </a:bodyPr>
          <a:lstStyle/>
          <a:p>
            <a:r>
              <a:rPr lang="en-GB" dirty="0"/>
              <a:t>How you can support your child at home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6352" y="53476"/>
            <a:ext cx="6067995" cy="680452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1486797"/>
            <a:ext cx="4226583" cy="522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2233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74789"/>
            <a:ext cx="8596668" cy="5002211"/>
          </a:xfrm>
        </p:spPr>
        <p:txBody>
          <a:bodyPr>
            <a:normAutofit fontScale="92500" lnSpcReduction="10000"/>
          </a:bodyPr>
          <a:lstStyle/>
          <a:p>
            <a:r>
              <a:rPr lang="en-GB" sz="3200" dirty="0"/>
              <a:t>For medical appointments, attendance etc. please contact the School Office.</a:t>
            </a:r>
          </a:p>
          <a:p>
            <a:r>
              <a:rPr lang="en-GB" sz="3200" dirty="0"/>
              <a:t>Please contact your child’s teacher in the first instance for anything else – they should be your first port of call.</a:t>
            </a:r>
          </a:p>
          <a:p>
            <a:r>
              <a:rPr lang="en-GB" sz="3200" dirty="0"/>
              <a:t>We can be contacted face-to-face at drop off/pick up, email via the Office or leave a message and we can call you back. </a:t>
            </a:r>
          </a:p>
          <a:p>
            <a:r>
              <a:rPr lang="en-GB" sz="3200" dirty="0"/>
              <a:t>Please be aware it may take up to two working days for us to respond.  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099816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FAQs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</a:rPr>
              <a:t>Will my child be allowed to go to the toilet during lesson time?</a:t>
            </a:r>
          </a:p>
          <a:p>
            <a:pPr marL="0" indent="0">
              <a:buNone/>
            </a:pPr>
            <a:r>
              <a:rPr lang="en-GB" sz="2600" i="1" dirty="0"/>
              <a:t>Yes.  Children are allowed to use the toilet when they need to, but do need to ask so that we know where they are.  We allow one child at a time to go to the toilet.  Sometimes we might ask a child to wait a couple of minutes, especially if we are in the middle of a teaching input, or if it is almost playtime or lunchtime.  Children can either ask the teacher or use their hands to show a T if they need to go.</a:t>
            </a: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</a:rPr>
              <a:t>Will my child be allowed free access to their water bottle?</a:t>
            </a:r>
          </a:p>
          <a:p>
            <a:pPr marL="0" indent="0">
              <a:buNone/>
            </a:pPr>
            <a:r>
              <a:rPr lang="en-GB" sz="2600" i="1" dirty="0"/>
              <a:t>Water bottles are kept in boxes in the classrooms and are accessible throughout the day.  At lunchtime the boxes are placed outside so that the children can get a drink without needing to come inside.  Children are not allowed to get up to get a drink while we are directly teaching, but are free to have a drink once they are working independently.</a:t>
            </a:r>
          </a:p>
        </p:txBody>
      </p:sp>
    </p:spTree>
    <p:extLst>
      <p:ext uri="{BB962C8B-B14F-4D97-AF65-F5344CB8AC3E}">
        <p14:creationId xmlns:p14="http://schemas.microsoft.com/office/powerpoint/2010/main" val="280781232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272</TotalTime>
  <Words>941</Words>
  <Application>Microsoft Office PowerPoint</Application>
  <PresentationFormat>Widescreen</PresentationFormat>
  <Paragraphs>93</Paragraphs>
  <Slides>16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Trebuchet MS</vt:lpstr>
      <vt:lpstr>Wingdings 3</vt:lpstr>
      <vt:lpstr>Facet</vt:lpstr>
      <vt:lpstr>Welcome to Year 4 </vt:lpstr>
      <vt:lpstr>PowerPoint Presentation</vt:lpstr>
      <vt:lpstr>PowerPoint Presentation</vt:lpstr>
      <vt:lpstr>PowerPoint Presentation</vt:lpstr>
      <vt:lpstr>PowerPoint Presentation</vt:lpstr>
      <vt:lpstr>In Year 4, we aim to… </vt:lpstr>
      <vt:lpstr>PowerPoint Presentation</vt:lpstr>
      <vt:lpstr>Health and belongings</vt:lpstr>
      <vt:lpstr>Trips and Workshops</vt:lpstr>
      <vt:lpstr>Homework</vt:lpstr>
      <vt:lpstr>Reading records (‘Fish’ Books!)</vt:lpstr>
      <vt:lpstr>Multiplication Tables Check (MTC)</vt:lpstr>
      <vt:lpstr>Assessing your child’s progress</vt:lpstr>
      <vt:lpstr>How you can support your child at home</vt:lpstr>
      <vt:lpstr>Communication</vt:lpstr>
      <vt:lpstr>FAQs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4</dc:title>
  <dc:creator>Georgia SOMERVILLE</dc:creator>
  <cp:lastModifiedBy>Georgia SOMERVILLE</cp:lastModifiedBy>
  <cp:revision>30</cp:revision>
  <cp:lastPrinted>2024-09-26T13:14:06Z</cp:lastPrinted>
  <dcterms:created xsi:type="dcterms:W3CDTF">2024-09-17T13:33:06Z</dcterms:created>
  <dcterms:modified xsi:type="dcterms:W3CDTF">2026-09-17T13:07:24Z</dcterms:modified>
</cp:coreProperties>
</file>