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57" r:id="rId3"/>
    <p:sldId id="273" r:id="rId4"/>
    <p:sldId id="258" r:id="rId5"/>
    <p:sldId id="261" r:id="rId6"/>
    <p:sldId id="260" r:id="rId7"/>
    <p:sldId id="262" r:id="rId8"/>
    <p:sldId id="263" r:id="rId9"/>
    <p:sldId id="265" r:id="rId10"/>
    <p:sldId id="270" r:id="rId11"/>
    <p:sldId id="271" r:id="rId12"/>
    <p:sldId id="264" r:id="rId13"/>
    <p:sldId id="266" r:id="rId14"/>
    <p:sldId id="267" r:id="rId15"/>
    <p:sldId id="268" r:id="rId16"/>
    <p:sldId id="269"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5864" autoAdjust="0"/>
  </p:normalViewPr>
  <p:slideViewPr>
    <p:cSldViewPr snapToGrid="0">
      <p:cViewPr varScale="1">
        <p:scale>
          <a:sx n="75" d="100"/>
          <a:sy n="75" d="100"/>
        </p:scale>
        <p:origin x="974" y="5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3A432F9-C540-4683-9E34-36A311D2F24A}" type="datetimeFigureOut">
              <a:rPr lang="en-GB" smtClean="0"/>
              <a:t>23/09/2026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445C6CE-D73A-47EF-9E96-02934E0F06E9}" type="slidenum">
              <a:rPr lang="en-GB" smtClean="0"/>
              <a:t>‹#›</a:t>
            </a:fld>
            <a:endParaRPr lang="en-GB"/>
          </a:p>
        </p:txBody>
      </p:sp>
    </p:spTree>
    <p:extLst>
      <p:ext uri="{BB962C8B-B14F-4D97-AF65-F5344CB8AC3E}">
        <p14:creationId xmlns:p14="http://schemas.microsoft.com/office/powerpoint/2010/main" val="2862522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1</a:t>
            </a:fld>
            <a:endParaRPr lang="en-GB"/>
          </a:p>
        </p:txBody>
      </p:sp>
    </p:spTree>
    <p:extLst>
      <p:ext uri="{BB962C8B-B14F-4D97-AF65-F5344CB8AC3E}">
        <p14:creationId xmlns:p14="http://schemas.microsoft.com/office/powerpoint/2010/main" val="7016906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2</a:t>
            </a:fld>
            <a:endParaRPr lang="en-GB"/>
          </a:p>
        </p:txBody>
      </p:sp>
    </p:spTree>
    <p:extLst>
      <p:ext uri="{BB962C8B-B14F-4D97-AF65-F5344CB8AC3E}">
        <p14:creationId xmlns:p14="http://schemas.microsoft.com/office/powerpoint/2010/main" val="388602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3</a:t>
            </a:fld>
            <a:endParaRPr lang="en-GB"/>
          </a:p>
        </p:txBody>
      </p:sp>
    </p:spTree>
    <p:extLst>
      <p:ext uri="{BB962C8B-B14F-4D97-AF65-F5344CB8AC3E}">
        <p14:creationId xmlns:p14="http://schemas.microsoft.com/office/powerpoint/2010/main" val="648110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4</a:t>
            </a:fld>
            <a:endParaRPr lang="en-GB"/>
          </a:p>
        </p:txBody>
      </p:sp>
    </p:spTree>
    <p:extLst>
      <p:ext uri="{BB962C8B-B14F-4D97-AF65-F5344CB8AC3E}">
        <p14:creationId xmlns:p14="http://schemas.microsoft.com/office/powerpoint/2010/main" val="3676018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5</a:t>
            </a:fld>
            <a:endParaRPr lang="en-GB"/>
          </a:p>
        </p:txBody>
      </p:sp>
    </p:spTree>
    <p:extLst>
      <p:ext uri="{BB962C8B-B14F-4D97-AF65-F5344CB8AC3E}">
        <p14:creationId xmlns:p14="http://schemas.microsoft.com/office/powerpoint/2010/main" val="1853399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6</a:t>
            </a:fld>
            <a:endParaRPr lang="en-GB"/>
          </a:p>
        </p:txBody>
      </p:sp>
    </p:spTree>
    <p:extLst>
      <p:ext uri="{BB962C8B-B14F-4D97-AF65-F5344CB8AC3E}">
        <p14:creationId xmlns:p14="http://schemas.microsoft.com/office/powerpoint/2010/main" val="2133175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7</a:t>
            </a:fld>
            <a:endParaRPr lang="en-GB"/>
          </a:p>
        </p:txBody>
      </p:sp>
    </p:spTree>
    <p:extLst>
      <p:ext uri="{BB962C8B-B14F-4D97-AF65-F5344CB8AC3E}">
        <p14:creationId xmlns:p14="http://schemas.microsoft.com/office/powerpoint/2010/main" val="3880590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8</a:t>
            </a:fld>
            <a:endParaRPr lang="en-GB"/>
          </a:p>
        </p:txBody>
      </p:sp>
    </p:spTree>
    <p:extLst>
      <p:ext uri="{BB962C8B-B14F-4D97-AF65-F5344CB8AC3E}">
        <p14:creationId xmlns:p14="http://schemas.microsoft.com/office/powerpoint/2010/main" val="31327306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9</a:t>
            </a:fld>
            <a:endParaRPr lang="en-GB"/>
          </a:p>
        </p:txBody>
      </p:sp>
    </p:spTree>
    <p:extLst>
      <p:ext uri="{BB962C8B-B14F-4D97-AF65-F5344CB8AC3E}">
        <p14:creationId xmlns:p14="http://schemas.microsoft.com/office/powerpoint/2010/main" val="1922039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10</a:t>
            </a:fld>
            <a:endParaRPr lang="en-GB"/>
          </a:p>
        </p:txBody>
      </p:sp>
    </p:spTree>
    <p:extLst>
      <p:ext uri="{BB962C8B-B14F-4D97-AF65-F5344CB8AC3E}">
        <p14:creationId xmlns:p14="http://schemas.microsoft.com/office/powerpoint/2010/main" val="34916633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11</a:t>
            </a:fld>
            <a:endParaRPr lang="en-GB"/>
          </a:p>
        </p:txBody>
      </p:sp>
    </p:spTree>
    <p:extLst>
      <p:ext uri="{BB962C8B-B14F-4D97-AF65-F5344CB8AC3E}">
        <p14:creationId xmlns:p14="http://schemas.microsoft.com/office/powerpoint/2010/main" val="35340286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12</a:t>
            </a:fld>
            <a:endParaRPr lang="en-GB"/>
          </a:p>
        </p:txBody>
      </p:sp>
    </p:spTree>
    <p:extLst>
      <p:ext uri="{BB962C8B-B14F-4D97-AF65-F5344CB8AC3E}">
        <p14:creationId xmlns:p14="http://schemas.microsoft.com/office/powerpoint/2010/main" val="4045930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may</a:t>
            </a:r>
            <a:r>
              <a:rPr lang="en-GB" baseline="0" dirty="0"/>
              <a:t> not share snacks</a:t>
            </a:r>
          </a:p>
          <a:p>
            <a:r>
              <a:rPr lang="en-GB" baseline="0" dirty="0"/>
              <a:t>Water only</a:t>
            </a:r>
          </a:p>
          <a:p>
            <a:r>
              <a:rPr lang="en-GB" baseline="0" dirty="0"/>
              <a:t>Healthy snacks – keep separate from packed lunch if possible</a:t>
            </a:r>
          </a:p>
          <a:p>
            <a:r>
              <a:rPr lang="en-GB" baseline="0" dirty="0"/>
              <a:t>No nuts – including Nutella (we have children with severe allergies in our year group)</a:t>
            </a:r>
          </a:p>
          <a:p>
            <a:endParaRPr lang="en-GB" dirty="0"/>
          </a:p>
        </p:txBody>
      </p:sp>
      <p:sp>
        <p:nvSpPr>
          <p:cNvPr id="4" name="Slide Number Placeholder 3"/>
          <p:cNvSpPr>
            <a:spLocks noGrp="1"/>
          </p:cNvSpPr>
          <p:nvPr>
            <p:ph type="sldNum" sz="quarter" idx="10"/>
          </p:nvPr>
        </p:nvSpPr>
        <p:spPr/>
        <p:txBody>
          <a:bodyPr/>
          <a:lstStyle/>
          <a:p>
            <a:fld id="{9445C6CE-D73A-47EF-9E96-02934E0F06E9}" type="slidenum">
              <a:rPr lang="en-GB" smtClean="0"/>
              <a:t>13</a:t>
            </a:fld>
            <a:endParaRPr lang="en-GB"/>
          </a:p>
        </p:txBody>
      </p:sp>
    </p:spTree>
    <p:extLst>
      <p:ext uri="{BB962C8B-B14F-4D97-AF65-F5344CB8AC3E}">
        <p14:creationId xmlns:p14="http://schemas.microsoft.com/office/powerpoint/2010/main" val="23123816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14</a:t>
            </a:fld>
            <a:endParaRPr lang="en-GB"/>
          </a:p>
        </p:txBody>
      </p:sp>
    </p:spTree>
    <p:extLst>
      <p:ext uri="{BB962C8B-B14F-4D97-AF65-F5344CB8AC3E}">
        <p14:creationId xmlns:p14="http://schemas.microsoft.com/office/powerpoint/2010/main" val="1640977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15</a:t>
            </a:fld>
            <a:endParaRPr lang="en-GB"/>
          </a:p>
        </p:txBody>
      </p:sp>
    </p:spTree>
    <p:extLst>
      <p:ext uri="{BB962C8B-B14F-4D97-AF65-F5344CB8AC3E}">
        <p14:creationId xmlns:p14="http://schemas.microsoft.com/office/powerpoint/2010/main" val="3446875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45C6CE-D73A-47EF-9E96-02934E0F06E9}" type="slidenum">
              <a:rPr lang="en-GB" smtClean="0"/>
              <a:t>16</a:t>
            </a:fld>
            <a:endParaRPr lang="en-GB"/>
          </a:p>
        </p:txBody>
      </p:sp>
    </p:spTree>
    <p:extLst>
      <p:ext uri="{BB962C8B-B14F-4D97-AF65-F5344CB8AC3E}">
        <p14:creationId xmlns:p14="http://schemas.microsoft.com/office/powerpoint/2010/main" val="1196303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9/23/2026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hyperlink" Target="https://www.goldenvalleyschool.co.uk/page/?title=Curriculum&amp;pid=189"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Welcome to Year 5</a:t>
            </a:r>
          </a:p>
        </p:txBody>
      </p:sp>
      <p:sp>
        <p:nvSpPr>
          <p:cNvPr id="3" name="Subtitle 2"/>
          <p:cNvSpPr>
            <a:spLocks noGrp="1"/>
          </p:cNvSpPr>
          <p:nvPr>
            <p:ph type="subTitle" idx="1"/>
          </p:nvPr>
        </p:nvSpPr>
        <p:spPr/>
        <p:txBody>
          <a:bodyPr/>
          <a:lstStyle/>
          <a:p>
            <a:pPr algn="ctr"/>
            <a:r>
              <a:rPr lang="en-GB" dirty="0"/>
              <a:t>Parent Information Meeting, Wednesday 23</a:t>
            </a:r>
            <a:r>
              <a:rPr lang="en-GB" baseline="30000" dirty="0"/>
              <a:t>rd</a:t>
            </a:r>
            <a:r>
              <a:rPr lang="en-GB" dirty="0"/>
              <a:t> September 2026</a:t>
            </a:r>
          </a:p>
        </p:txBody>
      </p:sp>
      <p:pic>
        <p:nvPicPr>
          <p:cNvPr id="4" name="Picture 3"/>
          <p:cNvPicPr/>
          <p:nvPr/>
        </p:nvPicPr>
        <p:blipFill>
          <a:blip r:embed="rId3" cstate="print">
            <a:extLst>
              <a:ext uri="{BEBA8EAE-BF5A-486C-A8C5-ECC9F3942E4B}">
                <a14:imgProps xmlns:a14="http://schemas.microsoft.com/office/drawing/2010/main">
                  <a14:imgLayer r:embed="rId4">
                    <a14:imgEffect>
                      <a14:backgroundRemoval t="0" b="98936" l="0" r="98396"/>
                    </a14:imgEffect>
                  </a14:imgLayer>
                </a14:imgProps>
              </a:ext>
              <a:ext uri="{28A0092B-C50C-407E-A947-70E740481C1C}">
                <a14:useLocalDpi xmlns:a14="http://schemas.microsoft.com/office/drawing/2010/main" val="0"/>
              </a:ext>
            </a:extLst>
          </a:blip>
          <a:stretch>
            <a:fillRect/>
          </a:stretch>
        </p:blipFill>
        <p:spPr>
          <a:xfrm>
            <a:off x="1432474" y="463376"/>
            <a:ext cx="1550872" cy="1660987"/>
          </a:xfrm>
          <a:prstGeom prst="rect">
            <a:avLst/>
          </a:prstGeom>
        </p:spPr>
      </p:pic>
      <p:pic>
        <p:nvPicPr>
          <p:cNvPr id="5" name="Picture 4"/>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78821" y="685832"/>
            <a:ext cx="3142963" cy="1050604"/>
          </a:xfrm>
          <a:prstGeom prst="rect">
            <a:avLst/>
          </a:prstGeom>
          <a:noFill/>
          <a:ln>
            <a:noFill/>
          </a:ln>
        </p:spPr>
      </p:pic>
    </p:spTree>
    <p:extLst>
      <p:ext uri="{BB962C8B-B14F-4D97-AF65-F5344CB8AC3E}">
        <p14:creationId xmlns:p14="http://schemas.microsoft.com/office/powerpoint/2010/main" val="3511534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Adults who work with your child</a:t>
            </a:r>
          </a:p>
        </p:txBody>
      </p:sp>
      <p:graphicFrame>
        <p:nvGraphicFramePr>
          <p:cNvPr id="3" name="Table 2"/>
          <p:cNvGraphicFramePr>
            <a:graphicFrameLocks noGrp="1"/>
          </p:cNvGraphicFramePr>
          <p:nvPr>
            <p:extLst>
              <p:ext uri="{D42A27DB-BD31-4B8C-83A1-F6EECF244321}">
                <p14:modId xmlns:p14="http://schemas.microsoft.com/office/powerpoint/2010/main" val="2583296444"/>
              </p:ext>
            </p:extLst>
          </p:nvPr>
        </p:nvGraphicFramePr>
        <p:xfrm>
          <a:off x="1593272" y="1403820"/>
          <a:ext cx="9005456" cy="4844580"/>
        </p:xfrm>
        <a:graphic>
          <a:graphicData uri="http://schemas.openxmlformats.org/drawingml/2006/table">
            <a:tbl>
              <a:tblPr firstRow="1" bandRow="1">
                <a:tableStyleId>{5C22544A-7EE6-4342-B048-85BDC9FD1C3A}</a:tableStyleId>
              </a:tblPr>
              <a:tblGrid>
                <a:gridCol w="4502728">
                  <a:extLst>
                    <a:ext uri="{9D8B030D-6E8A-4147-A177-3AD203B41FA5}">
                      <a16:colId xmlns:a16="http://schemas.microsoft.com/office/drawing/2014/main" val="2797386704"/>
                    </a:ext>
                  </a:extLst>
                </a:gridCol>
                <a:gridCol w="4502728">
                  <a:extLst>
                    <a:ext uri="{9D8B030D-6E8A-4147-A177-3AD203B41FA5}">
                      <a16:colId xmlns:a16="http://schemas.microsoft.com/office/drawing/2014/main" val="3069349561"/>
                    </a:ext>
                  </a:extLst>
                </a:gridCol>
              </a:tblGrid>
              <a:tr h="489264">
                <a:tc>
                  <a:txBody>
                    <a:bodyPr/>
                    <a:lstStyle/>
                    <a:p>
                      <a:pPr algn="ctr"/>
                      <a:r>
                        <a:rPr lang="en-GB" sz="2400" dirty="0">
                          <a:solidFill>
                            <a:schemeClr val="tx1"/>
                          </a:solidFill>
                        </a:rPr>
                        <a:t>Nightingale Class</a:t>
                      </a:r>
                    </a:p>
                  </a:txBody>
                  <a:tcPr/>
                </a:tc>
                <a:tc>
                  <a:txBody>
                    <a:bodyPr/>
                    <a:lstStyle/>
                    <a:p>
                      <a:pPr algn="ctr"/>
                      <a:r>
                        <a:rPr lang="en-GB" sz="2400" dirty="0">
                          <a:solidFill>
                            <a:schemeClr val="tx1"/>
                          </a:solidFill>
                        </a:rPr>
                        <a:t>Woodpecker Class</a:t>
                      </a:r>
                    </a:p>
                  </a:txBody>
                  <a:tcPr/>
                </a:tc>
                <a:extLst>
                  <a:ext uri="{0D108BD9-81ED-4DB2-BD59-A6C34878D82A}">
                    <a16:rowId xmlns:a16="http://schemas.microsoft.com/office/drawing/2014/main" val="1680095658"/>
                  </a:ext>
                </a:extLst>
              </a:tr>
              <a:tr h="1663496">
                <a:tc>
                  <a:txBody>
                    <a:bodyPr/>
                    <a:lstStyle/>
                    <a:p>
                      <a:pPr algn="ctr"/>
                      <a:r>
                        <a:rPr lang="en-GB" sz="2400" b="1"/>
                        <a:t>Class </a:t>
                      </a:r>
                      <a:r>
                        <a:rPr lang="en-GB" sz="2400" b="1" smtClean="0"/>
                        <a:t>Teacher</a:t>
                      </a:r>
                      <a:endParaRPr lang="en-GB" sz="2400" b="1" dirty="0"/>
                    </a:p>
                    <a:p>
                      <a:pPr algn="ctr"/>
                      <a:endParaRPr lang="en-GB" sz="2400" dirty="0"/>
                    </a:p>
                    <a:p>
                      <a:pPr algn="ctr"/>
                      <a:r>
                        <a:rPr lang="en-GB" sz="2400" dirty="0"/>
                        <a:t>Miss C Keen</a:t>
                      </a:r>
                    </a:p>
                  </a:txBody>
                  <a:tcPr/>
                </a:tc>
                <a:tc>
                  <a:txBody>
                    <a:bodyPr/>
                    <a:lstStyle/>
                    <a:p>
                      <a:pPr algn="ctr"/>
                      <a:r>
                        <a:rPr lang="en-GB" sz="2400" b="1" dirty="0"/>
                        <a:t>Class Teacher</a:t>
                      </a:r>
                    </a:p>
                    <a:p>
                      <a:pPr algn="ctr"/>
                      <a:endParaRPr lang="en-GB" sz="2400" dirty="0"/>
                    </a:p>
                    <a:p>
                      <a:pPr algn="ctr"/>
                      <a:r>
                        <a:rPr lang="en-GB" sz="2400" dirty="0"/>
                        <a:t>Miss S Penny</a:t>
                      </a:r>
                    </a:p>
                  </a:txBody>
                  <a:tcPr/>
                </a:tc>
                <a:extLst>
                  <a:ext uri="{0D108BD9-81ED-4DB2-BD59-A6C34878D82A}">
                    <a16:rowId xmlns:a16="http://schemas.microsoft.com/office/drawing/2014/main" val="230149035"/>
                  </a:ext>
                </a:extLst>
              </a:tr>
              <a:tr h="1402556">
                <a:tc gridSpan="2">
                  <a:txBody>
                    <a:bodyPr/>
                    <a:lstStyle/>
                    <a:p>
                      <a:pPr algn="ctr"/>
                      <a:r>
                        <a:rPr lang="en-GB" sz="2000" b="1" dirty="0"/>
                        <a:t>LPs</a:t>
                      </a:r>
                    </a:p>
                    <a:p>
                      <a:pPr algn="ctr"/>
                      <a:r>
                        <a:rPr lang="en-GB" sz="2000" b="0" dirty="0"/>
                        <a:t>Mrs Lamb</a:t>
                      </a:r>
                    </a:p>
                    <a:p>
                      <a:pPr algn="ctr"/>
                      <a:r>
                        <a:rPr lang="en-GB" sz="2000" b="0" dirty="0"/>
                        <a:t>Mrs Milnes</a:t>
                      </a:r>
                    </a:p>
                    <a:p>
                      <a:pPr algn="ctr"/>
                      <a:r>
                        <a:rPr lang="en-GB" sz="2000" b="0" dirty="0"/>
                        <a:t>Ms Clark</a:t>
                      </a:r>
                    </a:p>
                    <a:p>
                      <a:pPr algn="ctr"/>
                      <a:r>
                        <a:rPr lang="en-GB" sz="2000" b="0" dirty="0"/>
                        <a:t>Ms Smith</a:t>
                      </a:r>
                    </a:p>
                  </a:txBody>
                  <a:tcPr/>
                </a:tc>
                <a:tc hMerge="1">
                  <a:txBody>
                    <a:bodyPr/>
                    <a:lstStyle/>
                    <a:p>
                      <a:pPr algn="ctr"/>
                      <a:endParaRPr lang="en-GB" b="1" dirty="0"/>
                    </a:p>
                  </a:txBody>
                  <a:tcPr/>
                </a:tc>
                <a:extLst>
                  <a:ext uri="{0D108BD9-81ED-4DB2-BD59-A6C34878D82A}">
                    <a16:rowId xmlns:a16="http://schemas.microsoft.com/office/drawing/2014/main" val="3101232964"/>
                  </a:ext>
                </a:extLst>
              </a:tr>
              <a:tr h="1076380">
                <a:tc gridSpan="2">
                  <a:txBody>
                    <a:bodyPr/>
                    <a:lstStyle/>
                    <a:p>
                      <a:pPr algn="ctr"/>
                      <a:r>
                        <a:rPr lang="en-GB" sz="2000" dirty="0"/>
                        <a:t>Miss Somerville covers PPA time (Wednesday PM)</a:t>
                      </a:r>
                    </a:p>
                    <a:p>
                      <a:pPr algn="ctr"/>
                      <a:r>
                        <a:rPr lang="en-GB" sz="2000" baseline="0" dirty="0"/>
                        <a:t>Mrs Pye teaches Woodpeckers on a Friday (Week B)</a:t>
                      </a:r>
                      <a:endParaRPr lang="en-GB" sz="2000" dirty="0"/>
                    </a:p>
                  </a:txBody>
                  <a:tcPr/>
                </a:tc>
                <a:tc hMerge="1">
                  <a:txBody>
                    <a:bodyPr/>
                    <a:lstStyle/>
                    <a:p>
                      <a:endParaRPr lang="en-GB" dirty="0"/>
                    </a:p>
                  </a:txBody>
                  <a:tcPr/>
                </a:tc>
                <a:extLst>
                  <a:ext uri="{0D108BD9-81ED-4DB2-BD59-A6C34878D82A}">
                    <a16:rowId xmlns:a16="http://schemas.microsoft.com/office/drawing/2014/main" val="892841706"/>
                  </a:ext>
                </a:extLst>
              </a:tr>
            </a:tbl>
          </a:graphicData>
        </a:graphic>
      </p:graphicFrame>
    </p:spTree>
    <p:extLst>
      <p:ext uri="{BB962C8B-B14F-4D97-AF65-F5344CB8AC3E}">
        <p14:creationId xmlns:p14="http://schemas.microsoft.com/office/powerpoint/2010/main" val="2896191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09061"/>
          </a:xfrm>
        </p:spPr>
        <p:txBody>
          <a:bodyPr/>
          <a:lstStyle/>
          <a:p>
            <a:r>
              <a:rPr lang="en-GB" dirty="0"/>
              <a:t>PE Timetable</a:t>
            </a:r>
          </a:p>
        </p:txBody>
      </p:sp>
      <p:graphicFrame>
        <p:nvGraphicFramePr>
          <p:cNvPr id="4" name="Table 3"/>
          <p:cNvGraphicFramePr>
            <a:graphicFrameLocks noGrp="1"/>
          </p:cNvGraphicFramePr>
          <p:nvPr>
            <p:extLst>
              <p:ext uri="{D42A27DB-BD31-4B8C-83A1-F6EECF244321}">
                <p14:modId xmlns:p14="http://schemas.microsoft.com/office/powerpoint/2010/main" val="2293647534"/>
              </p:ext>
            </p:extLst>
          </p:nvPr>
        </p:nvGraphicFramePr>
        <p:xfrm>
          <a:off x="2032000" y="1960450"/>
          <a:ext cx="7361382" cy="892333"/>
        </p:xfrm>
        <a:graphic>
          <a:graphicData uri="http://schemas.openxmlformats.org/drawingml/2006/table">
            <a:tbl>
              <a:tblPr firstRow="1" bandRow="1">
                <a:tableStyleId>{5C22544A-7EE6-4342-B048-85BDC9FD1C3A}</a:tableStyleId>
              </a:tblPr>
              <a:tblGrid>
                <a:gridCol w="7361382">
                  <a:extLst>
                    <a:ext uri="{9D8B030D-6E8A-4147-A177-3AD203B41FA5}">
                      <a16:colId xmlns:a16="http://schemas.microsoft.com/office/drawing/2014/main" val="1408084896"/>
                    </a:ext>
                  </a:extLst>
                </a:gridCol>
              </a:tblGrid>
              <a:tr h="521493">
                <a:tc>
                  <a:txBody>
                    <a:bodyPr/>
                    <a:lstStyle/>
                    <a:p>
                      <a:pPr algn="ctr"/>
                      <a:r>
                        <a:rPr lang="en-GB" dirty="0"/>
                        <a:t>Week A and Week B</a:t>
                      </a:r>
                    </a:p>
                  </a:txBody>
                  <a:tcPr/>
                </a:tc>
                <a:extLst>
                  <a:ext uri="{0D108BD9-81ED-4DB2-BD59-A6C34878D82A}">
                    <a16:rowId xmlns:a16="http://schemas.microsoft.com/office/drawing/2014/main" val="749851585"/>
                  </a:ext>
                </a:extLst>
              </a:tr>
              <a:tr h="370840">
                <a:tc>
                  <a:txBody>
                    <a:bodyPr/>
                    <a:lstStyle/>
                    <a:p>
                      <a:pPr algn="ctr"/>
                      <a:r>
                        <a:rPr lang="en-GB" dirty="0"/>
                        <a:t>Monday and Wednesday</a:t>
                      </a:r>
                    </a:p>
                  </a:txBody>
                  <a:tcPr/>
                </a:tc>
                <a:extLst>
                  <a:ext uri="{0D108BD9-81ED-4DB2-BD59-A6C34878D82A}">
                    <a16:rowId xmlns:a16="http://schemas.microsoft.com/office/drawing/2014/main" val="4242922798"/>
                  </a:ext>
                </a:extLst>
              </a:tr>
            </a:tbl>
          </a:graphicData>
        </a:graphic>
      </p:graphicFrame>
    </p:spTree>
    <p:extLst>
      <p:ext uri="{BB962C8B-B14F-4D97-AF65-F5344CB8AC3E}">
        <p14:creationId xmlns:p14="http://schemas.microsoft.com/office/powerpoint/2010/main" val="16117172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Expectations</a:t>
            </a:r>
          </a:p>
        </p:txBody>
      </p:sp>
      <p:pic>
        <p:nvPicPr>
          <p:cNvPr id="3" name="Picture 2"/>
          <p:cNvPicPr>
            <a:picLocks noChangeAspect="1"/>
          </p:cNvPicPr>
          <p:nvPr/>
        </p:nvPicPr>
        <p:blipFill>
          <a:blip r:embed="rId3"/>
          <a:stretch>
            <a:fillRect/>
          </a:stretch>
        </p:blipFill>
        <p:spPr>
          <a:xfrm>
            <a:off x="553732" y="1270000"/>
            <a:ext cx="10472253" cy="1766237"/>
          </a:xfrm>
          <a:prstGeom prst="rect">
            <a:avLst/>
          </a:prstGeom>
        </p:spPr>
      </p:pic>
      <p:sp>
        <p:nvSpPr>
          <p:cNvPr id="5" name="Title 1"/>
          <p:cNvSpPr txBox="1">
            <a:spLocks/>
          </p:cNvSpPr>
          <p:nvPr/>
        </p:nvSpPr>
        <p:spPr>
          <a:xfrm>
            <a:off x="553732" y="3129037"/>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School Values</a:t>
            </a:r>
          </a:p>
        </p:txBody>
      </p:sp>
      <p:graphicFrame>
        <p:nvGraphicFramePr>
          <p:cNvPr id="6" name="Table 5"/>
          <p:cNvGraphicFramePr>
            <a:graphicFrameLocks noGrp="1"/>
          </p:cNvGraphicFramePr>
          <p:nvPr>
            <p:extLst>
              <p:ext uri="{D42A27DB-BD31-4B8C-83A1-F6EECF244321}">
                <p14:modId xmlns:p14="http://schemas.microsoft.com/office/powerpoint/2010/main" val="2564022956"/>
              </p:ext>
            </p:extLst>
          </p:nvPr>
        </p:nvGraphicFramePr>
        <p:xfrm>
          <a:off x="677334" y="4013734"/>
          <a:ext cx="10218465" cy="1005840"/>
        </p:xfrm>
        <a:graphic>
          <a:graphicData uri="http://schemas.openxmlformats.org/drawingml/2006/table">
            <a:tbl>
              <a:tblPr firstRow="1" bandRow="1">
                <a:tableStyleId>{5940675A-B579-460E-94D1-54222C63F5DA}</a:tableStyleId>
              </a:tblPr>
              <a:tblGrid>
                <a:gridCol w="3406155">
                  <a:extLst>
                    <a:ext uri="{9D8B030D-6E8A-4147-A177-3AD203B41FA5}">
                      <a16:colId xmlns:a16="http://schemas.microsoft.com/office/drawing/2014/main" val="1572576939"/>
                    </a:ext>
                  </a:extLst>
                </a:gridCol>
                <a:gridCol w="3406155">
                  <a:extLst>
                    <a:ext uri="{9D8B030D-6E8A-4147-A177-3AD203B41FA5}">
                      <a16:colId xmlns:a16="http://schemas.microsoft.com/office/drawing/2014/main" val="1035009043"/>
                    </a:ext>
                  </a:extLst>
                </a:gridCol>
                <a:gridCol w="3406155">
                  <a:extLst>
                    <a:ext uri="{9D8B030D-6E8A-4147-A177-3AD203B41FA5}">
                      <a16:colId xmlns:a16="http://schemas.microsoft.com/office/drawing/2014/main" val="175043085"/>
                    </a:ext>
                  </a:extLst>
                </a:gridCol>
              </a:tblGrid>
              <a:tr h="991402">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000" b="1" dirty="0"/>
                        <a:t>Sharing Kindness</a:t>
                      </a:r>
                    </a:p>
                    <a:p>
                      <a:pPr algn="ctr"/>
                      <a:endParaRPr lang="en-GB" sz="2000" b="1" dirty="0">
                        <a:solidFill>
                          <a:schemeClr val="tx1"/>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000" b="1" dirty="0"/>
                        <a:t>Challenging Ourselves and Others</a:t>
                      </a:r>
                    </a:p>
                    <a:p>
                      <a:pPr algn="ctr"/>
                      <a:endParaRPr lang="en-GB" sz="2000" b="1" dirty="0">
                        <a:solidFill>
                          <a:schemeClr val="tx1"/>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000" b="1" dirty="0"/>
                        <a:t>Achieving Excellence</a:t>
                      </a:r>
                    </a:p>
                    <a:p>
                      <a:pPr algn="ctr"/>
                      <a:endParaRPr lang="en-GB" sz="2000" b="1" dirty="0">
                        <a:solidFill>
                          <a:schemeClr val="tx1"/>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2989059511"/>
                  </a:ext>
                </a:extLst>
              </a:tr>
            </a:tbl>
          </a:graphicData>
        </a:graphic>
      </p:graphicFrame>
    </p:spTree>
    <p:extLst>
      <p:ext uri="{BB962C8B-B14F-4D97-AF65-F5344CB8AC3E}">
        <p14:creationId xmlns:p14="http://schemas.microsoft.com/office/powerpoint/2010/main" val="36241094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 Year 5, we aim to…</a:t>
            </a:r>
          </a:p>
        </p:txBody>
      </p:sp>
      <p:sp>
        <p:nvSpPr>
          <p:cNvPr id="3" name="Content Placeholder 2"/>
          <p:cNvSpPr>
            <a:spLocks noGrp="1"/>
          </p:cNvSpPr>
          <p:nvPr>
            <p:ph idx="1"/>
          </p:nvPr>
        </p:nvSpPr>
        <p:spPr>
          <a:xfrm>
            <a:off x="677334" y="1708008"/>
            <a:ext cx="8596668" cy="3880773"/>
          </a:xfrm>
        </p:spPr>
        <p:txBody>
          <a:bodyPr>
            <a:normAutofit/>
          </a:bodyPr>
          <a:lstStyle/>
          <a:p>
            <a:r>
              <a:rPr lang="en-GB" sz="2400" dirty="0"/>
              <a:t>Be happy at school. </a:t>
            </a:r>
          </a:p>
          <a:p>
            <a:r>
              <a:rPr lang="en-GB" sz="2400" dirty="0"/>
              <a:t>Push ourselves and not give up.</a:t>
            </a:r>
          </a:p>
          <a:p>
            <a:r>
              <a:rPr lang="en-GB" sz="2400" dirty="0"/>
              <a:t>Become increasingly independent learners. </a:t>
            </a:r>
          </a:p>
          <a:p>
            <a:r>
              <a:rPr lang="en-GB" sz="2400" dirty="0"/>
              <a:t>Respect others and take responsibility for the choices we make.</a:t>
            </a:r>
          </a:p>
          <a:p>
            <a:r>
              <a:rPr lang="en-GB" sz="2400" dirty="0"/>
              <a:t>Develop our oracy skills.</a:t>
            </a:r>
          </a:p>
          <a:p>
            <a:r>
              <a:rPr lang="en-GB" sz="2400" dirty="0"/>
              <a:t>Develop good learning habits.</a:t>
            </a:r>
          </a:p>
          <a:p>
            <a:r>
              <a:rPr lang="en-GB" sz="2400" dirty="0"/>
              <a:t>Try new things and not give up.</a:t>
            </a:r>
          </a:p>
          <a:p>
            <a:endParaRPr lang="en-GB" sz="2400" dirty="0"/>
          </a:p>
          <a:p>
            <a:endParaRPr lang="en-GB" sz="2400" dirty="0"/>
          </a:p>
          <a:p>
            <a:endParaRPr lang="en-GB" sz="2400" dirty="0"/>
          </a:p>
          <a:p>
            <a:endParaRPr lang="en-GB" sz="2400" dirty="0"/>
          </a:p>
        </p:txBody>
      </p:sp>
    </p:spTree>
    <p:extLst>
      <p:ext uri="{BB962C8B-B14F-4D97-AF65-F5344CB8AC3E}">
        <p14:creationId xmlns:p14="http://schemas.microsoft.com/office/powerpoint/2010/main" val="3543051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Trips and Workshops</a:t>
            </a:r>
          </a:p>
        </p:txBody>
      </p:sp>
      <p:sp>
        <p:nvSpPr>
          <p:cNvPr id="3" name="Content Placeholder 2"/>
          <p:cNvSpPr>
            <a:spLocks noGrp="1"/>
          </p:cNvSpPr>
          <p:nvPr>
            <p:ph idx="1"/>
          </p:nvPr>
        </p:nvSpPr>
        <p:spPr>
          <a:xfrm>
            <a:off x="677334" y="1415143"/>
            <a:ext cx="10613100" cy="4996543"/>
          </a:xfrm>
        </p:spPr>
        <p:txBody>
          <a:bodyPr>
            <a:noAutofit/>
          </a:bodyPr>
          <a:lstStyle/>
          <a:p>
            <a:r>
              <a:rPr lang="en-GB" sz="3000" dirty="0"/>
              <a:t>Currently planning our trips and workshops for this year:</a:t>
            </a:r>
          </a:p>
          <a:p>
            <a:pPr lvl="1"/>
            <a:r>
              <a:rPr lang="en-GB" sz="3000" dirty="0"/>
              <a:t>Trip to M Shed </a:t>
            </a:r>
          </a:p>
          <a:p>
            <a:pPr lvl="1"/>
            <a:r>
              <a:rPr lang="en-GB" sz="3000" dirty="0"/>
              <a:t>Year 5 will do </a:t>
            </a:r>
            <a:r>
              <a:rPr lang="en-GB" sz="3000" dirty="0" err="1"/>
              <a:t>Bikeability</a:t>
            </a:r>
            <a:r>
              <a:rPr lang="en-GB" sz="3000" dirty="0"/>
              <a:t> in Term 4 (previously done in Year 6).</a:t>
            </a:r>
          </a:p>
          <a:p>
            <a:r>
              <a:rPr lang="en-GB" sz="3000" dirty="0"/>
              <a:t>We are in the process of planning a second trip for this year.</a:t>
            </a:r>
          </a:p>
          <a:p>
            <a:r>
              <a:rPr lang="en-GB" sz="3000" dirty="0"/>
              <a:t>We will be visited by the Explorer Dome in Term 3 to link with our Space unit in Science.</a:t>
            </a:r>
          </a:p>
        </p:txBody>
      </p:sp>
    </p:spTree>
    <p:extLst>
      <p:ext uri="{BB962C8B-B14F-4D97-AF65-F5344CB8AC3E}">
        <p14:creationId xmlns:p14="http://schemas.microsoft.com/office/powerpoint/2010/main" val="2323706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Records (‘Fish’ Books!)</a:t>
            </a:r>
          </a:p>
        </p:txBody>
      </p:sp>
      <p:sp>
        <p:nvSpPr>
          <p:cNvPr id="3" name="Content Placeholder 2"/>
          <p:cNvSpPr>
            <a:spLocks noGrp="1"/>
          </p:cNvSpPr>
          <p:nvPr>
            <p:ph idx="1"/>
          </p:nvPr>
        </p:nvSpPr>
        <p:spPr>
          <a:xfrm>
            <a:off x="744711" y="1199910"/>
            <a:ext cx="8596668" cy="3880773"/>
          </a:xfrm>
        </p:spPr>
        <p:txBody>
          <a:bodyPr>
            <a:noAutofit/>
          </a:bodyPr>
          <a:lstStyle/>
          <a:p>
            <a:r>
              <a:rPr lang="en-GB" sz="2400" dirty="0"/>
              <a:t>Reading Records are needed in school </a:t>
            </a:r>
            <a:r>
              <a:rPr lang="en-GB" sz="2400" u="sng" dirty="0"/>
              <a:t>every day </a:t>
            </a:r>
            <a:r>
              <a:rPr lang="en-GB" sz="2400" dirty="0"/>
              <a:t>and we encourage the children to look after them.</a:t>
            </a:r>
          </a:p>
          <a:p>
            <a:r>
              <a:rPr lang="en-GB" sz="2400" dirty="0"/>
              <a:t>Children are encouraged to record important dates in them at the start of the week. </a:t>
            </a:r>
          </a:p>
          <a:p>
            <a:r>
              <a:rPr lang="en-GB" sz="2400" b="1" dirty="0"/>
              <a:t>Please comment if you have read with your child during the week.</a:t>
            </a:r>
          </a:p>
          <a:p>
            <a:r>
              <a:rPr lang="en-GB" sz="2400" dirty="0"/>
              <a:t>We will record if your child has read individually with an adult in school. </a:t>
            </a:r>
          </a:p>
          <a:p>
            <a:r>
              <a:rPr lang="en-GB" sz="2400" b="1" dirty="0"/>
              <a:t>Children have two reading fluency session each week and those children that need extra support have an additional session as well as one to one reading opportunities. There is also have a one hour reading comprehension lesson each week. These won’t be recorded in your child’s ‘Fish’ Book. </a:t>
            </a:r>
          </a:p>
        </p:txBody>
      </p:sp>
      <p:pic>
        <p:nvPicPr>
          <p:cNvPr id="5" name="Picture 4"/>
          <p:cNvPicPr>
            <a:picLocks noChangeAspect="1"/>
          </p:cNvPicPr>
          <p:nvPr/>
        </p:nvPicPr>
        <p:blipFill>
          <a:blip r:embed="rId3"/>
          <a:stretch>
            <a:fillRect/>
          </a:stretch>
        </p:blipFill>
        <p:spPr>
          <a:xfrm>
            <a:off x="10224944" y="205509"/>
            <a:ext cx="1630301" cy="2128982"/>
          </a:xfrm>
          <a:prstGeom prst="rect">
            <a:avLst/>
          </a:prstGeom>
        </p:spPr>
      </p:pic>
    </p:spTree>
    <p:extLst>
      <p:ext uri="{BB962C8B-B14F-4D97-AF65-F5344CB8AC3E}">
        <p14:creationId xmlns:p14="http://schemas.microsoft.com/office/powerpoint/2010/main" val="3738451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a:xfrm>
            <a:off x="677334" y="1523280"/>
            <a:ext cx="8596668" cy="4988356"/>
          </a:xfrm>
        </p:spPr>
        <p:txBody>
          <a:bodyPr>
            <a:normAutofit/>
          </a:bodyPr>
          <a:lstStyle/>
          <a:p>
            <a:r>
              <a:rPr lang="en-GB" sz="2400" dirty="0"/>
              <a:t>Each week we set English and Maths homework, assigned as pages from their homework books.</a:t>
            </a:r>
          </a:p>
          <a:p>
            <a:r>
              <a:rPr lang="en-GB" sz="2400" dirty="0"/>
              <a:t>Homework is due in the following Wednesday and we do check to see if children have done this on time.</a:t>
            </a:r>
          </a:p>
          <a:p>
            <a:r>
              <a:rPr lang="en-GB" sz="2400" dirty="0"/>
              <a:t>Please encourage your child to take pride in how they complete their homework – presentation matters!</a:t>
            </a:r>
          </a:p>
          <a:p>
            <a:r>
              <a:rPr lang="en-GB" sz="2400" dirty="0"/>
              <a:t>If your child is struggling with their homework, please let us know and we will be able to support in school.</a:t>
            </a:r>
          </a:p>
        </p:txBody>
      </p:sp>
    </p:spTree>
    <p:extLst>
      <p:ext uri="{BB962C8B-B14F-4D97-AF65-F5344CB8AC3E}">
        <p14:creationId xmlns:p14="http://schemas.microsoft.com/office/powerpoint/2010/main" val="3859707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you can support your child at home</a:t>
            </a:r>
          </a:p>
        </p:txBody>
      </p:sp>
      <p:sp>
        <p:nvSpPr>
          <p:cNvPr id="3" name="Content Placeholder 2"/>
          <p:cNvSpPr>
            <a:spLocks noGrp="1"/>
          </p:cNvSpPr>
          <p:nvPr>
            <p:ph sz="half" idx="1"/>
          </p:nvPr>
        </p:nvSpPr>
        <p:spPr>
          <a:xfrm>
            <a:off x="677334" y="1504808"/>
            <a:ext cx="4184035" cy="3880772"/>
          </a:xfrm>
        </p:spPr>
        <p:txBody>
          <a:bodyPr>
            <a:normAutofit/>
          </a:bodyPr>
          <a:lstStyle/>
          <a:p>
            <a:r>
              <a:rPr lang="en-GB" sz="2400" dirty="0"/>
              <a:t>Regular reading – at least four times a week. </a:t>
            </a:r>
          </a:p>
          <a:p>
            <a:r>
              <a:rPr lang="en-GB" sz="2400" dirty="0"/>
              <a:t>Reading regularly for pleasure has been shown to improve a child’s life chances and supports their learning and development across the curriculum.</a:t>
            </a:r>
          </a:p>
        </p:txBody>
      </p:sp>
      <p:sp>
        <p:nvSpPr>
          <p:cNvPr id="4" name="Content Placeholder 3"/>
          <p:cNvSpPr>
            <a:spLocks noGrp="1"/>
          </p:cNvSpPr>
          <p:nvPr>
            <p:ph sz="half" idx="2"/>
          </p:nvPr>
        </p:nvSpPr>
        <p:spPr>
          <a:xfrm>
            <a:off x="5089968" y="1504807"/>
            <a:ext cx="4184034" cy="3880773"/>
          </a:xfrm>
        </p:spPr>
        <p:txBody>
          <a:bodyPr>
            <a:normAutofit/>
          </a:bodyPr>
          <a:lstStyle/>
          <a:p>
            <a:r>
              <a:rPr lang="en-GB" sz="2400" dirty="0"/>
              <a:t>Fluent and confident knowledge of times tables makes it much easier for children to access the Maths curriculum, especially in Year 5 and 6</a:t>
            </a:r>
          </a:p>
        </p:txBody>
      </p:sp>
      <p:pic>
        <p:nvPicPr>
          <p:cNvPr id="6" name="Picture 5"/>
          <p:cNvPicPr>
            <a:picLocks noChangeAspect="1"/>
          </p:cNvPicPr>
          <p:nvPr/>
        </p:nvPicPr>
        <p:blipFill>
          <a:blip r:embed="rId3"/>
          <a:stretch>
            <a:fillRect/>
          </a:stretch>
        </p:blipFill>
        <p:spPr>
          <a:xfrm>
            <a:off x="1145518" y="5001548"/>
            <a:ext cx="3130919" cy="1779291"/>
          </a:xfrm>
          <a:prstGeom prst="rect">
            <a:avLst/>
          </a:prstGeom>
        </p:spPr>
      </p:pic>
      <p:pic>
        <p:nvPicPr>
          <p:cNvPr id="7" name="Picture 6"/>
          <p:cNvPicPr>
            <a:picLocks noChangeAspect="1"/>
          </p:cNvPicPr>
          <p:nvPr/>
        </p:nvPicPr>
        <p:blipFill>
          <a:blip r:embed="rId4"/>
          <a:stretch>
            <a:fillRect/>
          </a:stretch>
        </p:blipFill>
        <p:spPr>
          <a:xfrm>
            <a:off x="5828838" y="4141713"/>
            <a:ext cx="2830159" cy="2139074"/>
          </a:xfrm>
          <a:prstGeom prst="rect">
            <a:avLst/>
          </a:prstGeom>
        </p:spPr>
      </p:pic>
    </p:spTree>
    <p:extLst>
      <p:ext uri="{BB962C8B-B14F-4D97-AF65-F5344CB8AC3E}">
        <p14:creationId xmlns:p14="http://schemas.microsoft.com/office/powerpoint/2010/main" val="2290667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Year 5 Curriculum</a:t>
            </a:r>
          </a:p>
        </p:txBody>
      </p:sp>
      <p:sp>
        <p:nvSpPr>
          <p:cNvPr id="4" name="Rectangle 3"/>
          <p:cNvSpPr/>
          <p:nvPr/>
        </p:nvSpPr>
        <p:spPr>
          <a:xfrm>
            <a:off x="1578429" y="6141819"/>
            <a:ext cx="8932358" cy="369332"/>
          </a:xfrm>
          <a:prstGeom prst="rect">
            <a:avLst/>
          </a:prstGeom>
        </p:spPr>
        <p:txBody>
          <a:bodyPr wrap="square">
            <a:spAutoFit/>
          </a:bodyPr>
          <a:lstStyle/>
          <a:p>
            <a:r>
              <a:rPr lang="en-GB" dirty="0">
                <a:hlinkClick r:id="rId3"/>
              </a:rPr>
              <a:t>https://www.goldenvalleyschool.co.uk/page/?title=Curriculum&amp;pid=189</a:t>
            </a:r>
            <a:r>
              <a:rPr lang="en-GB" dirty="0"/>
              <a:t> </a:t>
            </a:r>
          </a:p>
        </p:txBody>
      </p:sp>
      <p:pic>
        <p:nvPicPr>
          <p:cNvPr id="5" name="Picture 4"/>
          <p:cNvPicPr>
            <a:picLocks noChangeAspect="1"/>
          </p:cNvPicPr>
          <p:nvPr/>
        </p:nvPicPr>
        <p:blipFill rotWithShape="1">
          <a:blip r:embed="rId4"/>
          <a:srcRect b="40899"/>
          <a:stretch/>
        </p:blipFill>
        <p:spPr>
          <a:xfrm>
            <a:off x="677334" y="1270000"/>
            <a:ext cx="10659963" cy="4734936"/>
          </a:xfrm>
          <a:prstGeom prst="rect">
            <a:avLst/>
          </a:prstGeom>
        </p:spPr>
      </p:pic>
    </p:spTree>
    <p:extLst>
      <p:ext uri="{BB962C8B-B14F-4D97-AF65-F5344CB8AC3E}">
        <p14:creationId xmlns:p14="http://schemas.microsoft.com/office/powerpoint/2010/main" val="770406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a:t>
            </a:r>
          </a:p>
        </p:txBody>
      </p:sp>
      <p:sp>
        <p:nvSpPr>
          <p:cNvPr id="3" name="Content Placeholder 2"/>
          <p:cNvSpPr>
            <a:spLocks noGrp="1"/>
          </p:cNvSpPr>
          <p:nvPr>
            <p:ph idx="1"/>
          </p:nvPr>
        </p:nvSpPr>
        <p:spPr>
          <a:xfrm>
            <a:off x="677334" y="1474789"/>
            <a:ext cx="8596668" cy="5002211"/>
          </a:xfrm>
        </p:spPr>
        <p:txBody>
          <a:bodyPr>
            <a:normAutofit fontScale="92500" lnSpcReduction="10000"/>
          </a:bodyPr>
          <a:lstStyle/>
          <a:p>
            <a:r>
              <a:rPr lang="en-GB" sz="3200" dirty="0"/>
              <a:t>For medical appointments, attendance etc. please contact the School Office.</a:t>
            </a:r>
          </a:p>
          <a:p>
            <a:r>
              <a:rPr lang="en-GB" sz="3200" dirty="0"/>
              <a:t>Please contact your child’s teacher in the first instance for anything else – they should be your first port of call.</a:t>
            </a:r>
          </a:p>
          <a:p>
            <a:r>
              <a:rPr lang="en-GB" sz="3200" dirty="0"/>
              <a:t>We can be contacted face-to-face at drop off/pick up, email via the Office or leave a message and we can call you back. </a:t>
            </a:r>
          </a:p>
          <a:p>
            <a:r>
              <a:rPr lang="en-GB" sz="3200" dirty="0"/>
              <a:t>Please be aware it may take up to two working days for us to respond.  </a:t>
            </a:r>
          </a:p>
          <a:p>
            <a:endParaRPr lang="en-GB" sz="3200" dirty="0"/>
          </a:p>
        </p:txBody>
      </p:sp>
    </p:spTree>
    <p:extLst>
      <p:ext uri="{BB962C8B-B14F-4D97-AF65-F5344CB8AC3E}">
        <p14:creationId xmlns:p14="http://schemas.microsoft.com/office/powerpoint/2010/main" val="2911420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Assessing your child’s progress</a:t>
            </a:r>
          </a:p>
        </p:txBody>
      </p:sp>
      <p:sp>
        <p:nvSpPr>
          <p:cNvPr id="3" name="Content Placeholder 2"/>
          <p:cNvSpPr>
            <a:spLocks noGrp="1"/>
          </p:cNvSpPr>
          <p:nvPr>
            <p:ph idx="1"/>
          </p:nvPr>
        </p:nvSpPr>
        <p:spPr>
          <a:xfrm>
            <a:off x="677333" y="1514044"/>
            <a:ext cx="9103976" cy="4988356"/>
          </a:xfrm>
        </p:spPr>
        <p:txBody>
          <a:bodyPr>
            <a:normAutofit fontScale="92500"/>
          </a:bodyPr>
          <a:lstStyle/>
          <a:p>
            <a:r>
              <a:rPr lang="en-GB" sz="2400" dirty="0"/>
              <a:t>Children are formally assessed against a series of statements in Maths, Reading and Writing.</a:t>
            </a:r>
          </a:p>
          <a:p>
            <a:r>
              <a:rPr lang="en-GB" sz="2400" dirty="0"/>
              <a:t>Progress in other subjects is monitored and assessed against National Curriculum objectives. </a:t>
            </a:r>
          </a:p>
          <a:p>
            <a:r>
              <a:rPr lang="en-GB" sz="2400" dirty="0"/>
              <a:t>Throughout the year, the children’s progress is assessed by their teacher and next steps are carefully planned.</a:t>
            </a:r>
          </a:p>
          <a:p>
            <a:r>
              <a:rPr lang="en-GB" sz="2400"/>
              <a:t>In Spring </a:t>
            </a:r>
            <a:r>
              <a:rPr lang="en-GB" sz="2400" dirty="0"/>
              <a:t>2 and Summer 2, the children complete more formalised assessments (marked by us) which helps inform the teacher assessment.</a:t>
            </a:r>
          </a:p>
          <a:p>
            <a:r>
              <a:rPr lang="en-GB" sz="2400" dirty="0"/>
              <a:t>At the end of the year, children are assessed in reading, writing and Maths using the following statements: working towards the expected standard (emerging); working at the expected standard (expected); working above the expected standard (Greater Depth).</a:t>
            </a:r>
          </a:p>
        </p:txBody>
      </p:sp>
    </p:spTree>
    <p:extLst>
      <p:ext uri="{BB962C8B-B14F-4D97-AF65-F5344CB8AC3E}">
        <p14:creationId xmlns:p14="http://schemas.microsoft.com/office/powerpoint/2010/main" val="2068713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Health</a:t>
            </a:r>
          </a:p>
        </p:txBody>
      </p:sp>
      <p:sp>
        <p:nvSpPr>
          <p:cNvPr id="3" name="Content Placeholder 2"/>
          <p:cNvSpPr>
            <a:spLocks noGrp="1"/>
          </p:cNvSpPr>
          <p:nvPr>
            <p:ph idx="1"/>
          </p:nvPr>
        </p:nvSpPr>
        <p:spPr>
          <a:xfrm>
            <a:off x="677334" y="1560225"/>
            <a:ext cx="8596668" cy="3880773"/>
          </a:xfrm>
        </p:spPr>
        <p:txBody>
          <a:bodyPr/>
          <a:lstStyle/>
          <a:p>
            <a:r>
              <a:rPr lang="en-GB" sz="4400" dirty="0"/>
              <a:t>Fresh fruit for snacks please</a:t>
            </a:r>
          </a:p>
          <a:p>
            <a:r>
              <a:rPr lang="en-GB" sz="4400" dirty="0"/>
              <a:t>Water bottles</a:t>
            </a:r>
          </a:p>
          <a:p>
            <a:r>
              <a:rPr lang="en-GB" sz="4400" dirty="0"/>
              <a:t>Inhalers and allergies</a:t>
            </a:r>
          </a:p>
          <a:p>
            <a:r>
              <a:rPr lang="en-GB" sz="4400" dirty="0"/>
              <a:t>Being excused from PE</a:t>
            </a:r>
          </a:p>
          <a:p>
            <a:pPr marL="0" indent="0">
              <a:buNone/>
            </a:pPr>
            <a:endParaRPr lang="en-GB" dirty="0"/>
          </a:p>
        </p:txBody>
      </p:sp>
      <p:pic>
        <p:nvPicPr>
          <p:cNvPr id="6" name="Picture 5"/>
          <p:cNvPicPr>
            <a:picLocks noChangeAspect="1"/>
          </p:cNvPicPr>
          <p:nvPr/>
        </p:nvPicPr>
        <p:blipFill>
          <a:blip r:embed="rId3"/>
          <a:stretch>
            <a:fillRect/>
          </a:stretch>
        </p:blipFill>
        <p:spPr>
          <a:xfrm>
            <a:off x="7298761" y="2644052"/>
            <a:ext cx="1975241" cy="3387293"/>
          </a:xfrm>
          <a:prstGeom prst="rect">
            <a:avLst/>
          </a:prstGeom>
        </p:spPr>
      </p:pic>
    </p:spTree>
    <p:extLst>
      <p:ext uri="{BB962C8B-B14F-4D97-AF65-F5344CB8AC3E}">
        <p14:creationId xmlns:p14="http://schemas.microsoft.com/office/powerpoint/2010/main" val="40923518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Personal belongings and safety</a:t>
            </a:r>
          </a:p>
        </p:txBody>
      </p:sp>
      <p:sp>
        <p:nvSpPr>
          <p:cNvPr id="3" name="Content Placeholder 2"/>
          <p:cNvSpPr>
            <a:spLocks noGrp="1"/>
          </p:cNvSpPr>
          <p:nvPr>
            <p:ph idx="1"/>
          </p:nvPr>
        </p:nvSpPr>
        <p:spPr>
          <a:xfrm>
            <a:off x="677334" y="1470916"/>
            <a:ext cx="8596668" cy="3880773"/>
          </a:xfrm>
        </p:spPr>
        <p:txBody>
          <a:bodyPr>
            <a:normAutofit/>
          </a:bodyPr>
          <a:lstStyle/>
          <a:p>
            <a:r>
              <a:rPr lang="en-GB" sz="3200" dirty="0"/>
              <a:t>Please ensure everything is named!</a:t>
            </a:r>
          </a:p>
          <a:p>
            <a:r>
              <a:rPr lang="en-GB" sz="3200" dirty="0"/>
              <a:t>Uniform and school bags</a:t>
            </a:r>
          </a:p>
          <a:p>
            <a:r>
              <a:rPr lang="en-GB" sz="3200" dirty="0"/>
              <a:t>Walking home – please inform the office</a:t>
            </a:r>
          </a:p>
          <a:p>
            <a:r>
              <a:rPr lang="en-GB" sz="3200" dirty="0"/>
              <a:t>Mobile phones</a:t>
            </a:r>
          </a:p>
          <a:p>
            <a:r>
              <a:rPr lang="en-GB" sz="3200" dirty="0"/>
              <a:t>Online safety</a:t>
            </a:r>
          </a:p>
        </p:txBody>
      </p:sp>
      <p:pic>
        <p:nvPicPr>
          <p:cNvPr id="4" name="Picture 3"/>
          <p:cNvPicPr>
            <a:picLocks noChangeAspect="1"/>
          </p:cNvPicPr>
          <p:nvPr/>
        </p:nvPicPr>
        <p:blipFill>
          <a:blip r:embed="rId3"/>
          <a:stretch>
            <a:fillRect/>
          </a:stretch>
        </p:blipFill>
        <p:spPr>
          <a:xfrm>
            <a:off x="6314941" y="4738735"/>
            <a:ext cx="5433713" cy="2119265"/>
          </a:xfrm>
          <a:prstGeom prst="rect">
            <a:avLst/>
          </a:prstGeom>
        </p:spPr>
      </p:pic>
      <p:pic>
        <p:nvPicPr>
          <p:cNvPr id="5" name="Picture 4"/>
          <p:cNvPicPr>
            <a:picLocks noChangeAspect="1"/>
          </p:cNvPicPr>
          <p:nvPr/>
        </p:nvPicPr>
        <p:blipFill>
          <a:blip r:embed="rId4"/>
          <a:stretch>
            <a:fillRect/>
          </a:stretch>
        </p:blipFill>
        <p:spPr>
          <a:xfrm>
            <a:off x="677334" y="4521205"/>
            <a:ext cx="5277652" cy="2211086"/>
          </a:xfrm>
          <a:prstGeom prst="rect">
            <a:avLst/>
          </a:prstGeom>
        </p:spPr>
      </p:pic>
    </p:spTree>
    <p:extLst>
      <p:ext uri="{BB962C8B-B14F-4D97-AF65-F5344CB8AC3E}">
        <p14:creationId xmlns:p14="http://schemas.microsoft.com/office/powerpoint/2010/main" val="39453082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rcRect t="25615"/>
          <a:stretch/>
        </p:blipFill>
        <p:spPr>
          <a:xfrm>
            <a:off x="737008" y="2042555"/>
            <a:ext cx="11142857" cy="4229301"/>
          </a:xfrm>
          <a:prstGeom prst="rect">
            <a:avLst/>
          </a:prstGeom>
        </p:spPr>
      </p:pic>
    </p:spTree>
    <p:extLst>
      <p:ext uri="{BB962C8B-B14F-4D97-AF65-F5344CB8AC3E}">
        <p14:creationId xmlns:p14="http://schemas.microsoft.com/office/powerpoint/2010/main" val="19112012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886691" y="759691"/>
            <a:ext cx="7955973" cy="5303982"/>
          </a:xfrm>
          <a:prstGeom prst="rect">
            <a:avLst/>
          </a:prstGeom>
        </p:spPr>
      </p:pic>
    </p:spTree>
    <p:extLst>
      <p:ext uri="{BB962C8B-B14F-4D97-AF65-F5344CB8AC3E}">
        <p14:creationId xmlns:p14="http://schemas.microsoft.com/office/powerpoint/2010/main" val="326441815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416</TotalTime>
  <Words>768</Words>
  <Application>Microsoft Office PowerPoint</Application>
  <PresentationFormat>Widescreen</PresentationFormat>
  <Paragraphs>101</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Trebuchet MS</vt:lpstr>
      <vt:lpstr>Wingdings 3</vt:lpstr>
      <vt:lpstr>Facet</vt:lpstr>
      <vt:lpstr>Welcome to Year 5</vt:lpstr>
      <vt:lpstr>Adults who work with your child</vt:lpstr>
      <vt:lpstr>PE Timetable</vt:lpstr>
      <vt:lpstr>School Expectations</vt:lpstr>
      <vt:lpstr>In Year 5, we aim to…</vt:lpstr>
      <vt:lpstr>Trips and Workshops</vt:lpstr>
      <vt:lpstr>Reading Records (‘Fish’ Books!)</vt:lpstr>
      <vt:lpstr>Homework</vt:lpstr>
      <vt:lpstr>How you can support your child at home</vt:lpstr>
      <vt:lpstr>Year 5 Curriculum</vt:lpstr>
      <vt:lpstr>Communication</vt:lpstr>
      <vt:lpstr>Assessing your child’s progress</vt:lpstr>
      <vt:lpstr>Health</vt:lpstr>
      <vt:lpstr>Personal belongings and safety</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Anna MAXWELL</dc:creator>
  <cp:lastModifiedBy>Charlotte Keen</cp:lastModifiedBy>
  <cp:revision>50</cp:revision>
  <cp:lastPrinted>2026-09-23T12:24:45Z</cp:lastPrinted>
  <dcterms:created xsi:type="dcterms:W3CDTF">2023-09-19T15:27:22Z</dcterms:created>
  <dcterms:modified xsi:type="dcterms:W3CDTF">2026-09-23T13:57:37Z</dcterms:modified>
</cp:coreProperties>
</file>